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88" r:id="rId3"/>
    <p:sldId id="285" r:id="rId4"/>
    <p:sldId id="286" r:id="rId5"/>
    <p:sldId id="275" r:id="rId6"/>
    <p:sldId id="278" r:id="rId7"/>
    <p:sldId id="289" r:id="rId8"/>
    <p:sldId id="290" r:id="rId9"/>
    <p:sldId id="279" r:id="rId10"/>
    <p:sldId id="287" r:id="rId11"/>
    <p:sldId id="28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45" autoAdjust="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KAS, Stavros (SUSSEX PARTNERSHIP NHS FOUNDATION TRUST)" userId="b52ee4e1-d99b-4631-830a-bc23282ef54c" providerId="ADAL" clId="{DA96A93C-A446-4666-A59A-75A6B43DD287}"/>
    <pc:docChg chg="modSld">
      <pc:chgData name="BEKAS, Stavros (SUSSEX PARTNERSHIP NHS FOUNDATION TRUST)" userId="b52ee4e1-d99b-4631-830a-bc23282ef54c" providerId="ADAL" clId="{DA96A93C-A446-4666-A59A-75A6B43DD287}" dt="2026-03-11T13:34:32.031" v="101" actId="20577"/>
      <pc:docMkLst>
        <pc:docMk/>
      </pc:docMkLst>
      <pc:sldChg chg="modSp mod">
        <pc:chgData name="BEKAS, Stavros (SUSSEX PARTNERSHIP NHS FOUNDATION TRUST)" userId="b52ee4e1-d99b-4631-830a-bc23282ef54c" providerId="ADAL" clId="{DA96A93C-A446-4666-A59A-75A6B43DD287}" dt="2026-03-11T13:33:14.552" v="13" actId="20577"/>
        <pc:sldMkLst>
          <pc:docMk/>
          <pc:sldMk cId="2803103236" sldId="272"/>
        </pc:sldMkLst>
        <pc:spChg chg="mod">
          <ac:chgData name="BEKAS, Stavros (SUSSEX PARTNERSHIP NHS FOUNDATION TRUST)" userId="b52ee4e1-d99b-4631-830a-bc23282ef54c" providerId="ADAL" clId="{DA96A93C-A446-4666-A59A-75A6B43DD287}" dt="2026-03-11T13:33:00.802" v="3" actId="20577"/>
          <ac:spMkLst>
            <pc:docMk/>
            <pc:sldMk cId="2803103236" sldId="272"/>
            <ac:spMk id="5" creationId="{00000000-0000-0000-0000-000000000000}"/>
          </ac:spMkLst>
        </pc:spChg>
        <pc:spChg chg="mod">
          <ac:chgData name="BEKAS, Stavros (SUSSEX PARTNERSHIP NHS FOUNDATION TRUST)" userId="b52ee4e1-d99b-4631-830a-bc23282ef54c" providerId="ADAL" clId="{DA96A93C-A446-4666-A59A-75A6B43DD287}" dt="2026-03-11T13:33:14.552" v="13" actId="20577"/>
          <ac:spMkLst>
            <pc:docMk/>
            <pc:sldMk cId="2803103236" sldId="272"/>
            <ac:spMk id="2051" creationId="{00000000-0000-0000-0000-000000000000}"/>
          </ac:spMkLst>
        </pc:spChg>
      </pc:sldChg>
      <pc:sldChg chg="modSp mod">
        <pc:chgData name="BEKAS, Stavros (SUSSEX PARTNERSHIP NHS FOUNDATION TRUST)" userId="b52ee4e1-d99b-4631-830a-bc23282ef54c" providerId="ADAL" clId="{DA96A93C-A446-4666-A59A-75A6B43DD287}" dt="2026-03-11T13:34:32.031" v="101" actId="20577"/>
        <pc:sldMkLst>
          <pc:docMk/>
          <pc:sldMk cId="3781248498" sldId="287"/>
        </pc:sldMkLst>
        <pc:spChg chg="mod">
          <ac:chgData name="BEKAS, Stavros (SUSSEX PARTNERSHIP NHS FOUNDATION TRUST)" userId="b52ee4e1-d99b-4631-830a-bc23282ef54c" providerId="ADAL" clId="{DA96A93C-A446-4666-A59A-75A6B43DD287}" dt="2026-03-11T13:34:32.031" v="101" actId="20577"/>
          <ac:spMkLst>
            <pc:docMk/>
            <pc:sldMk cId="3781248498" sldId="287"/>
            <ac:spMk id="4" creationId="{BE377D85-3814-F70E-42C5-A6718CF75C6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.Bekas@sussexpartnership.nhs.uk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ussexpartnership.nhs.uk/our-services/urgent-care-services" TargetMode="External"/><Relationship Id="rId3" Type="http://schemas.openxmlformats.org/officeDocument/2006/relationships/hyperlink" Target="https://www.sussexpartnership.nhs.uk/our-services/children-and-young-peoples-mental-health-services-camhs" TargetMode="External"/><Relationship Id="rId7" Type="http://schemas.openxmlformats.org/officeDocument/2006/relationships/hyperlink" Target="https://www.sussexpartnership.nhs.uk/our-services/specialist-services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sussexpartnership.nhs.uk/our-services/specialist-older-adults-and-dementia-services" TargetMode="External"/><Relationship Id="rId5" Type="http://schemas.openxmlformats.org/officeDocument/2006/relationships/hyperlink" Target="https://www.sussexpartnership.nhs.uk/our-services/inpatient-services" TargetMode="External"/><Relationship Id="rId4" Type="http://schemas.openxmlformats.org/officeDocument/2006/relationships/hyperlink" Target="https://www.sussexpartnership.nhs.uk/our-services/community-based-services" TargetMode="External"/><Relationship Id="rId9" Type="http://schemas.openxmlformats.org/officeDocument/2006/relationships/hyperlink" Target="https://www.sussexpartnership.nhs.uk/our-services/hospitals-location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point Corporate template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905000" y="4953000"/>
            <a:ext cx="6400800" cy="863600"/>
          </a:xfrm>
        </p:spPr>
        <p:txBody>
          <a:bodyPr>
            <a:normAutofit fontScale="47500" lnSpcReduction="20000"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Dr Stavros Bekas MD MSc MA FHEA</a:t>
            </a:r>
          </a:p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Foundation Programme Lead Tutor</a:t>
            </a:r>
          </a:p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Lead Psychiatrist, Community Adult Services East Sussex</a:t>
            </a:r>
          </a:p>
          <a:p>
            <a:endParaRPr lang="en-US" sz="35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685800" y="1957704"/>
            <a:ext cx="7772400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endParaRPr lang="en-GB" sz="5000" b="1" dirty="0"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endParaRPr lang="en-GB" sz="5000" b="1" dirty="0"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GB" sz="5000" b="1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FOUNDATION PSYCHIATRY in SPFT </a:t>
            </a:r>
            <a:r>
              <a:rPr lang="en-GB" sz="3600" b="1" dirty="0" err="1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KSS</a:t>
            </a:r>
            <a:r>
              <a:rPr lang="en-GB" sz="3600" b="1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WELCOME EVENT 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103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DF984-3962-EB6F-6E07-AA83CD2C6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point Corporate template3.jpg">
            <a:extLst>
              <a:ext uri="{FF2B5EF4-FFF2-40B4-BE49-F238E27FC236}">
                <a16:creationId xmlns:a16="http://schemas.microsoft.com/office/drawing/2014/main" id="{676CE0C6-8C54-0969-773E-F33726947B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40D9A99-8E06-9090-E669-57FAD1A29F1C}"/>
              </a:ext>
            </a:extLst>
          </p:cNvPr>
          <p:cNvSpPr txBox="1">
            <a:spLocks/>
          </p:cNvSpPr>
          <p:nvPr/>
        </p:nvSpPr>
        <p:spPr bwMode="auto">
          <a:xfrm>
            <a:off x="685800" y="762000"/>
            <a:ext cx="8305800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4000" b="1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B0E8DC-5A89-AC84-BCFE-8133B679D716}"/>
              </a:ext>
            </a:extLst>
          </p:cNvPr>
          <p:cNvSpPr/>
          <p:nvPr/>
        </p:nvSpPr>
        <p:spPr>
          <a:xfrm>
            <a:off x="76200" y="165238"/>
            <a:ext cx="8394700" cy="659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3500" b="1" dirty="0">
                <a:solidFill>
                  <a:prstClr val="whit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Extras</a:t>
            </a:r>
            <a:endParaRPr lang="en-GB" sz="3500" b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377D85-3814-F70E-42C5-A6718CF75C6B}"/>
              </a:ext>
            </a:extLst>
          </p:cNvPr>
          <p:cNvSpPr/>
          <p:nvPr/>
        </p:nvSpPr>
        <p:spPr>
          <a:xfrm>
            <a:off x="457200" y="824264"/>
            <a:ext cx="7848600" cy="4862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Shadowing other services within psychiatry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000" b="1" dirty="0" err="1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Oncalls</a:t>
            </a:r>
            <a:r>
              <a:rPr lang="en-GB" sz="20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 for some of you 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If you want to do a locum in your free time, get </a:t>
            </a:r>
            <a:r>
              <a:rPr lang="en-GB" sz="2000" b="1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in touch</a:t>
            </a:r>
            <a:endParaRPr lang="en-GB" sz="2000" b="1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Tasters that come out of study leave usually are approved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000" b="1" dirty="0" err="1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F1</a:t>
            </a:r>
            <a:r>
              <a:rPr lang="en-GB" sz="20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 Posts will allow acute ‘in-touch’ sessions along with regular Foundation teaching to develop the generic clinical competencies and do procedures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Different ways of achieving this by each Acute Trust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b="1" dirty="0" err="1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E.g</a:t>
            </a:r>
            <a:r>
              <a:rPr lang="en-GB" sz="20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  F1 to Join the a acute floor clerking team, </a:t>
            </a:r>
            <a:r>
              <a:rPr lang="en-GB" sz="2000" b="1" dirty="0" err="1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A&amp;E</a:t>
            </a:r>
            <a:r>
              <a:rPr lang="en-GB" sz="20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 or weekend </a:t>
            </a:r>
            <a:r>
              <a:rPr lang="en-GB" sz="2000" b="1" dirty="0" err="1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oncalls</a:t>
            </a:r>
            <a:r>
              <a:rPr lang="en-GB" sz="20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; 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All F trainees have 2 hours ‘personal development’ time per weekly schedule</a:t>
            </a:r>
          </a:p>
        </p:txBody>
      </p:sp>
    </p:spTree>
    <p:extLst>
      <p:ext uri="{BB962C8B-B14F-4D97-AF65-F5344CB8AC3E}">
        <p14:creationId xmlns:p14="http://schemas.microsoft.com/office/powerpoint/2010/main" val="3781248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point Corporate template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412750" y="2087496"/>
            <a:ext cx="8305800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sz="2500" b="1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S.Bekas@</a:t>
            </a:r>
            <a:r>
              <a:rPr lang="en-GB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nhs.net</a:t>
            </a:r>
            <a:endParaRPr lang="en-GB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4650" y="609600"/>
            <a:ext cx="8394700" cy="659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3500" b="1" dirty="0">
                <a:solidFill>
                  <a:prstClr val="whit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CONTACT</a:t>
            </a:r>
            <a:endParaRPr lang="en-GB" sz="3500" b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1066800" y="2043219"/>
            <a:ext cx="7086600" cy="41289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0"/>
              </a:spcAft>
              <a:buSzPct val="60000"/>
              <a:buFont typeface="Wingdings" pitchFamily="2" charset="2"/>
              <a:buNone/>
              <a:defRPr sz="21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None/>
              <a:defRPr sz="19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None/>
              <a:defRPr sz="17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None/>
              <a:defRPr sz="15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SzPct val="60000"/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ctr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endParaRPr lang="en-GB" b="1" dirty="0">
              <a:effectLst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457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8EE88-3DA9-295A-59CB-4DF5DC3B8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point Corporate template3.jpg">
            <a:extLst>
              <a:ext uri="{FF2B5EF4-FFF2-40B4-BE49-F238E27FC236}">
                <a16:creationId xmlns:a16="http://schemas.microsoft.com/office/drawing/2014/main" id="{069A7F38-5C84-A4D4-A846-BF57EBB149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1" name="Subtitle 2">
            <a:extLst>
              <a:ext uri="{FF2B5EF4-FFF2-40B4-BE49-F238E27FC236}">
                <a16:creationId xmlns:a16="http://schemas.microsoft.com/office/drawing/2014/main" id="{68749DD4-5BAD-92B9-DAAA-ED5140329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2068445"/>
            <a:ext cx="7086600" cy="4104128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4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The UK Foundation Programme is designed to support the transition from medical student to a doctor that is: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4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1. an accountable, capable and compassionate clinician;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4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2. a valuable member of healthcare workforce and;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4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3. a professional, responsible for their own practice and portfolio development.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4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These form the three Higher Level Outcomes (HLOs) of the Foundation Programme.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3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0F58F71-2474-E6FE-6A50-6B157010E089}"/>
              </a:ext>
            </a:extLst>
          </p:cNvPr>
          <p:cNvSpPr txBox="1">
            <a:spLocks/>
          </p:cNvSpPr>
          <p:nvPr/>
        </p:nvSpPr>
        <p:spPr bwMode="auto">
          <a:xfrm>
            <a:off x="533400" y="1143001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5AE51C5-BD1B-D4BC-6CD5-85D5EFE3D2D1}"/>
              </a:ext>
            </a:extLst>
          </p:cNvPr>
          <p:cNvSpPr/>
          <p:nvPr/>
        </p:nvSpPr>
        <p:spPr>
          <a:xfrm>
            <a:off x="209588" y="1284730"/>
            <a:ext cx="8724824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500" b="1" dirty="0">
                <a:latin typeface="Arial" panose="020B0604020202020204" pitchFamily="34" charset="0"/>
                <a:cs typeface="Arial" panose="020B0604020202020204" pitchFamily="34" charset="0"/>
              </a:rPr>
              <a:t>The Aims of the Foundation Programme</a:t>
            </a:r>
          </a:p>
        </p:txBody>
      </p:sp>
    </p:spTree>
    <p:extLst>
      <p:ext uri="{BB962C8B-B14F-4D97-AF65-F5344CB8AC3E}">
        <p14:creationId xmlns:p14="http://schemas.microsoft.com/office/powerpoint/2010/main" val="1862162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9CDF6-86A4-2849-C6FA-CE784D526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point Corporate template3.jpg">
            <a:extLst>
              <a:ext uri="{FF2B5EF4-FFF2-40B4-BE49-F238E27FC236}">
                <a16:creationId xmlns:a16="http://schemas.microsoft.com/office/drawing/2014/main" id="{A45A9D36-3C9B-B1EB-DAAD-7D211E898A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8A0E9B95-B8B1-4704-FCE5-9C5E835760C2}"/>
              </a:ext>
            </a:extLst>
          </p:cNvPr>
          <p:cNvSpPr txBox="1">
            <a:spLocks/>
          </p:cNvSpPr>
          <p:nvPr/>
        </p:nvSpPr>
        <p:spPr bwMode="auto">
          <a:xfrm>
            <a:off x="533400" y="1143001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4000" b="1" dirty="0"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Sussex partnership NHS Trust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2EC7FB0-BE59-5547-A8EF-AC73C9C0AAF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2600410"/>
            <a:ext cx="6607155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hlinkClick r:id="rId3" tooltip="Child and adolescent mental health services (CAMHS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All ‘psychiatry’ placements </a:t>
            </a:r>
            <a:r>
              <a:rPr lang="en-US" altLang="en-US" sz="2000" dirty="0">
                <a:effectLst/>
                <a:latin typeface="Arial" panose="020B0604020202020204" pitchFamily="34" charset="0"/>
                <a:hlinkClick r:id="rId3" tooltip="Child and adolescent mental health services (CAMHS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 the Sussex </a:t>
            </a:r>
            <a:r>
              <a:rPr lang="en-US" altLang="en-US" sz="2000" dirty="0" err="1">
                <a:effectLst/>
                <a:latin typeface="Arial" panose="020B0604020202020204" pitchFamily="34" charset="0"/>
                <a:hlinkClick r:id="rId3" tooltip="Child and adolescent mental health services (CAMHS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KSS</a:t>
            </a:r>
            <a:r>
              <a:rPr lang="en-US" altLang="en-US" sz="2000" dirty="0">
                <a:effectLst/>
                <a:latin typeface="Arial" panose="020B0604020202020204" pitchFamily="34" charset="0"/>
                <a:hlinkClick r:id="rId3" tooltip="Child and adolescent mental health services (CAMHS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area are offered here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hlinkClick r:id="rId3" tooltip="Child and adolescent mental health services (CAMHS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Child and adolescent mental health services (CAMHS)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hlinkClick r:id="rId4" tooltip="Community based service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Community based services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hlinkClick r:id="rId5" tooltip="Inpatient service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Inpatient services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hlinkClick r:id="rId6" tooltip="Specialist older adults and dementia service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Specialist older adults and dementia services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hlinkClick r:id="rId7" tooltip="Specialist service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Specialist services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hlinkClick r:id="rId8" tooltip="Urgent care service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Urgent care services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hlinkClick r:id="rId9" tooltip="Hospitals and location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Hospitals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Units</a:t>
            </a:r>
          </a:p>
        </p:txBody>
      </p:sp>
    </p:spTree>
    <p:extLst>
      <p:ext uri="{BB962C8B-B14F-4D97-AF65-F5344CB8AC3E}">
        <p14:creationId xmlns:p14="http://schemas.microsoft.com/office/powerpoint/2010/main" val="3018486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54BED-C33A-8544-1373-DAC5AF754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point Corporate template3.jpg">
            <a:extLst>
              <a:ext uri="{FF2B5EF4-FFF2-40B4-BE49-F238E27FC236}">
                <a16:creationId xmlns:a16="http://schemas.microsoft.com/office/drawing/2014/main" id="{89F705D4-9137-DC62-4EF1-DD2413FC3B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1" name="Subtitle 2">
            <a:extLst>
              <a:ext uri="{FF2B5EF4-FFF2-40B4-BE49-F238E27FC236}">
                <a16:creationId xmlns:a16="http://schemas.microsoft.com/office/drawing/2014/main" id="{099EE804-4836-FE7E-BDEB-64B8F8F995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276600"/>
            <a:ext cx="7696200" cy="2743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GB" sz="3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41D60C3-0088-17BA-F6D1-CB307BE92C7C}"/>
              </a:ext>
            </a:extLst>
          </p:cNvPr>
          <p:cNvSpPr txBox="1">
            <a:spLocks/>
          </p:cNvSpPr>
          <p:nvPr/>
        </p:nvSpPr>
        <p:spPr bwMode="auto">
          <a:xfrm>
            <a:off x="533400" y="1295400"/>
            <a:ext cx="7772400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Our geography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 descr="A map of the united kingdom&#10;&#10;Description automatically generated">
            <a:extLst>
              <a:ext uri="{FF2B5EF4-FFF2-40B4-BE49-F238E27FC236}">
                <a16:creationId xmlns:a16="http://schemas.microsoft.com/office/drawing/2014/main" id="{BD60DF86-35DF-8A84-86E8-B3F04D28CE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860" y="1447800"/>
            <a:ext cx="8590279" cy="483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026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point Corporate template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685800" y="1524000"/>
            <a:ext cx="8229600" cy="4495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Mental Illness prevalence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Integration and Community emphasis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Generic, transferable skills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Careers and Recruitment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3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3400" y="1295400"/>
            <a:ext cx="7772400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Why Psychiatry?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048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point Corporate template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7" y="-304800"/>
            <a:ext cx="9144000" cy="6858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-457200" y="1090613"/>
            <a:ext cx="8305800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4000" b="1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090613"/>
            <a:ext cx="7543800" cy="4537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"/>
            <a:r>
              <a:rPr lang="en-GB" sz="1600" b="1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Good medical practice and the foundation doctor</a:t>
            </a:r>
          </a:p>
          <a:p>
            <a:pPr marL="18288"/>
            <a:r>
              <a:rPr lang="en-GB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Covers a lot of the Curriculum based on the General Medical Council’s (GMC) documents  </a:t>
            </a:r>
          </a:p>
          <a:p>
            <a:pPr marL="18288"/>
            <a:r>
              <a:rPr lang="en-GB" sz="1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"/>
            <a:r>
              <a:rPr lang="en-GB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GB" sz="1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build on undergraduate education </a:t>
            </a:r>
            <a:r>
              <a:rPr lang="en-GB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by instilling recently graduated doctors with the</a:t>
            </a:r>
          </a:p>
          <a:p>
            <a:pPr marL="18288"/>
            <a:r>
              <a:rPr lang="en-GB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attributes of professionalism and the primacy of patient welfare, with both acute and long-term conditions</a:t>
            </a:r>
          </a:p>
          <a:p>
            <a:pPr marL="18288"/>
            <a:endParaRPr lang="en-GB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"/>
            <a:r>
              <a:rPr lang="en-GB" sz="1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• provide generic training </a:t>
            </a:r>
            <a:r>
              <a:rPr lang="en-GB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that ensures foundation doctors develop and demonstrate</a:t>
            </a:r>
          </a:p>
          <a:p>
            <a:pPr marL="18288"/>
            <a:r>
              <a:rPr lang="en-GB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range of essential interpersonal and clinical skills for managing patients with both</a:t>
            </a:r>
          </a:p>
          <a:p>
            <a:pPr marL="18288"/>
            <a:r>
              <a:rPr lang="en-GB" sz="1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acute and long-term conditions</a:t>
            </a:r>
            <a:r>
              <a:rPr lang="en-GB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regardless of the specialty</a:t>
            </a:r>
          </a:p>
          <a:p>
            <a:pPr marL="18288"/>
            <a:endParaRPr lang="en-GB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"/>
            <a:r>
              <a:rPr lang="en-GB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GB" sz="1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 a variety of workplace experience during your</a:t>
            </a:r>
            <a:endParaRPr lang="en-GB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"/>
            <a:r>
              <a:rPr lang="en-GB" sz="1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foundation programme in order to best inform career choice.</a:t>
            </a:r>
            <a:r>
              <a:rPr lang="en-GB" sz="1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16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780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CFD14-79D3-5B33-75F0-59F619E86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point Corporate template3.jpg">
            <a:extLst>
              <a:ext uri="{FF2B5EF4-FFF2-40B4-BE49-F238E27FC236}">
                <a16:creationId xmlns:a16="http://schemas.microsoft.com/office/drawing/2014/main" id="{2D263255-3DF4-DED4-4194-3D5232F575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7" y="-304800"/>
            <a:ext cx="9144000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65341C8-E037-D2F9-D1EB-18396302F9A8}"/>
              </a:ext>
            </a:extLst>
          </p:cNvPr>
          <p:cNvSpPr txBox="1">
            <a:spLocks/>
          </p:cNvSpPr>
          <p:nvPr/>
        </p:nvSpPr>
        <p:spPr bwMode="auto">
          <a:xfrm>
            <a:off x="-457200" y="1090613"/>
            <a:ext cx="8305800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4000" b="1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27D6EC-30E2-18CA-39E9-39086A409F35}"/>
              </a:ext>
            </a:extLst>
          </p:cNvPr>
          <p:cNvSpPr/>
          <p:nvPr/>
        </p:nvSpPr>
        <p:spPr>
          <a:xfrm>
            <a:off x="609600" y="838200"/>
            <a:ext cx="7620000" cy="5031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The ‘parity of mental health’ and the importance of social wellbeing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emphasises the importance of mental and social wellbeing on physical health and list explicitly the areas of mental health which FDs should acquire competence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– Depression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– Mania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– Psychosis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– Anxiety/panic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– Personality disorder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– Delirium, dementia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– Eating disorders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– Addictions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– Somatisation disorders, including functional syndromes</a:t>
            </a:r>
          </a:p>
        </p:txBody>
      </p:sp>
    </p:spTree>
    <p:extLst>
      <p:ext uri="{BB962C8B-B14F-4D97-AF65-F5344CB8AC3E}">
        <p14:creationId xmlns:p14="http://schemas.microsoft.com/office/powerpoint/2010/main" val="2138789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BC9B4-14FF-0113-9794-264BFFD43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point Corporate template3.jpg">
            <a:extLst>
              <a:ext uri="{FF2B5EF4-FFF2-40B4-BE49-F238E27FC236}">
                <a16:creationId xmlns:a16="http://schemas.microsoft.com/office/drawing/2014/main" id="{FE2DF725-56BC-3655-1985-3EF64561DB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7" y="-304800"/>
            <a:ext cx="9144000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9D58B6C-8FF1-A111-CFBC-3528A7BBF0E0}"/>
              </a:ext>
            </a:extLst>
          </p:cNvPr>
          <p:cNvSpPr txBox="1">
            <a:spLocks/>
          </p:cNvSpPr>
          <p:nvPr/>
        </p:nvSpPr>
        <p:spPr bwMode="auto">
          <a:xfrm>
            <a:off x="-457200" y="1090613"/>
            <a:ext cx="8305800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4000" b="1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F6E71F-4033-0B5A-7BB0-267A0F591872}"/>
              </a:ext>
            </a:extLst>
          </p:cNvPr>
          <p:cNvSpPr/>
          <p:nvPr/>
        </p:nvSpPr>
        <p:spPr>
          <a:xfrm>
            <a:off x="228600" y="533400"/>
            <a:ext cx="8001000" cy="4748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• </a:t>
            </a:r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assessing capacity and using Mental Capacity Act;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• Mental Health Act 1983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• relevant ethical framework around difficult decision-making,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• understanding that physical disease </a:t>
            </a:r>
            <a:r>
              <a:rPr lang="en-GB" sz="16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can present with psychiatric symptoms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• serious adverse effects of common psychotropic medications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• communicating with and managing a disturbed or challenging patient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risks manage mental health patients to themselves and to others;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6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• explaining a diagnosis to a patient (or carer) who has Medically Unexplained Symptoms (MUS) or a non-organic cause for their symptoms, e.g. panic disorder presenting as chest pain.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16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1600" b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32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point Corporate template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-457200" y="1090613"/>
            <a:ext cx="8305800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4000" b="1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990600"/>
            <a:ext cx="8394700" cy="3617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The </a:t>
            </a:r>
            <a:r>
              <a:rPr lang="en-GB" sz="2400" b="1" dirty="0" err="1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RCPsych</a:t>
            </a:r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anticipates you to be able to: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• Elicit a basic clinical history for a common psychiatric disorder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• Perform a mental state examination for a common psychiatric disorder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• Perform a cognitive screening assessment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• Perform a risk assessment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• Make a concise case presentation and initial management plan for a common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• Psychiatric disorder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• Write an accurate and concise report, assessment or referral</a:t>
            </a:r>
          </a:p>
        </p:txBody>
      </p:sp>
    </p:spTree>
    <p:extLst>
      <p:ext uri="{BB962C8B-B14F-4D97-AF65-F5344CB8AC3E}">
        <p14:creationId xmlns:p14="http://schemas.microsoft.com/office/powerpoint/2010/main" val="30223328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1B77FFF671174EA6BDAFF0635709A4" ma:contentTypeVersion="28" ma:contentTypeDescription="Create a new document." ma:contentTypeScope="" ma:versionID="0d8b2cd899b7515c265dc6df032c69b3">
  <xsd:schema xmlns:xsd="http://www.w3.org/2001/XMLSchema" xmlns:xs="http://www.w3.org/2001/XMLSchema" xmlns:p="http://schemas.microsoft.com/office/2006/metadata/properties" xmlns:ns2="d0e1770b-f5b5-4095-9334-ed01cb03e1ee" xmlns:ns3="adb28bee-d5fe-489b-9e7a-8ceb5dc9ebbd" xmlns:ns4="http://schemas.microsoft.com/sharepoint/v4" targetNamespace="http://schemas.microsoft.com/office/2006/metadata/properties" ma:root="true" ma:fieldsID="db0fd63891d69e7fdb60809e57894b89" ns2:_="" ns3:_="" ns4:_="">
    <xsd:import namespace="d0e1770b-f5b5-4095-9334-ed01cb03e1ee"/>
    <xsd:import namespace="adb28bee-d5fe-489b-9e7a-8ceb5dc9ebbd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3:TaxCatchAll" minOccurs="0"/>
                <xsd:element ref="ns2:MediaServiceDateTaken" minOccurs="0"/>
                <xsd:element ref="ns2:MediaLengthInSeconds" minOccurs="0"/>
                <xsd:element ref="ns3:_ip_UnifiedCompliancePolicyProperties" minOccurs="0"/>
                <xsd:element ref="ns3:_ip_UnifiedCompliancePolicyUIAction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ServiceLocation" minOccurs="0"/>
                <xsd:element ref="ns2:MediaServiceOCR" minOccurs="0"/>
                <xsd:element ref="ns4:IconOverlay" minOccurs="0"/>
                <xsd:element ref="ns2:MediaServiceBillingMetadata" minOccurs="0"/>
                <xsd:element ref="ns2:TestingC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e1770b-f5b5-4095-9334-ed01cb03e1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TestingCP" ma:index="27" nillable="true" ma:displayName="Testing CP" ma:format="Dropdown" ma:internalName="TestingCP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b28bee-d5fe-489b-9e7a-8ceb5dc9ebb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77dbe632-9b29-449e-8c95-784cada7ccd6}" ma:internalName="TaxCatchAll" ma:showField="CatchAllData" ma:web="adb28bee-d5fe-489b-9e7a-8ceb5dc9eb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ip_UnifiedCompliancePolicyProperties" ma:index="18" nillable="true" ma:displayName="Unified Compliance Policy Properties" ma:internalName="_ip_UnifiedCompliancePolicyProperties" ma:readOnly="false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5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adb28bee-d5fe-489b-9e7a-8ceb5dc9ebbd" xsi:nil="true"/>
    <IconOverlay xmlns="http://schemas.microsoft.com/sharepoint/v4" xsi:nil="true"/>
    <TestingCP xmlns="d0e1770b-f5b5-4095-9334-ed01cb03e1ee" xsi:nil="true"/>
    <_ip_UnifiedCompliancePolicyProperties xmlns="adb28bee-d5fe-489b-9e7a-8ceb5dc9ebbd" xsi:nil="true"/>
    <lcf76f155ced4ddcb4097134ff3c332f xmlns="d0e1770b-f5b5-4095-9334-ed01cb03e1ee">
      <Terms xmlns="http://schemas.microsoft.com/office/infopath/2007/PartnerControls"/>
    </lcf76f155ced4ddcb4097134ff3c332f>
    <TaxCatchAll xmlns="adb28bee-d5fe-489b-9e7a-8ceb5dc9ebbd" xsi:nil="true"/>
  </documentManagement>
</p:properties>
</file>

<file path=customXml/itemProps1.xml><?xml version="1.0" encoding="utf-8"?>
<ds:datastoreItem xmlns:ds="http://schemas.openxmlformats.org/officeDocument/2006/customXml" ds:itemID="{F495F865-D562-4C83-A573-D02E68E09E58}"/>
</file>

<file path=customXml/itemProps2.xml><?xml version="1.0" encoding="utf-8"?>
<ds:datastoreItem xmlns:ds="http://schemas.openxmlformats.org/officeDocument/2006/customXml" ds:itemID="{6D315455-EADB-450F-A159-6A11E85F4EB6}"/>
</file>

<file path=customXml/itemProps3.xml><?xml version="1.0" encoding="utf-8"?>
<ds:datastoreItem xmlns:ds="http://schemas.openxmlformats.org/officeDocument/2006/customXml" ds:itemID="{6F058CCE-BFF7-4129-8448-112CE4F8FCFD}"/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</TotalTime>
  <Words>611</Words>
  <Application>Microsoft Office PowerPoint</Application>
  <PresentationFormat>On-screen Show (4:3)</PresentationFormat>
  <Paragraphs>77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Palatino Linotype</vt:lpstr>
      <vt:lpstr>Wingdings</vt:lpstr>
      <vt:lpstr>Elemental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 Doctors in Psychiatry</dc:title>
  <dc:creator>Bekas Stavros (Sussex Partnership Trust)</dc:creator>
  <cp:lastModifiedBy>BEKAS, Stavros (SUSSEX PARTNERSHIP NHS FOUNDATION TRUST)</cp:lastModifiedBy>
  <cp:revision>54</cp:revision>
  <dcterms:created xsi:type="dcterms:W3CDTF">2006-08-16T00:00:00Z</dcterms:created>
  <dcterms:modified xsi:type="dcterms:W3CDTF">2026-03-11T13:34:36Z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0x010100951B77FFF671174EA6BDAFF0635709A4</vt:lpwstr>
  </property>
</Properties>
</file>