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4660"/>
  </p:normalViewPr>
  <p:slideViewPr>
    <p:cSldViewPr>
      <p:cViewPr varScale="1">
        <p:scale>
          <a:sx n="105" d="100"/>
          <a:sy n="105" d="100"/>
        </p:scale>
        <p:origin x="166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11D02-1949-4E05-A91D-1ABABBC074BB}" type="datetimeFigureOut">
              <a:rPr lang="en-GB" smtClean="0"/>
              <a:t>16/03/2026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23A18-E97F-4E21-B224-F2280E534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68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3A18-E97F-4E21-B224-F2280E53402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53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B5A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774191"/>
            <a:ext cx="4072128" cy="589788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60" y="6050280"/>
            <a:ext cx="4584192" cy="5059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0864" y="435863"/>
            <a:ext cx="2456688" cy="8595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37917" y="1374724"/>
            <a:ext cx="4309110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B5A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774191"/>
            <a:ext cx="4072128" cy="589788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60" y="6050280"/>
            <a:ext cx="4584192" cy="5059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0864" y="435863"/>
            <a:ext cx="2456688" cy="8595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39128" y="423672"/>
            <a:ext cx="1883664" cy="66141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86000" y="1085088"/>
            <a:ext cx="3721608" cy="53919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200" y="423672"/>
            <a:ext cx="8483600" cy="62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57905" y="1384172"/>
            <a:ext cx="5591175" cy="1870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me.mtw.nhs.uk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B5A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774191"/>
            <a:ext cx="4072128" cy="58978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0864" y="435863"/>
            <a:ext cx="2456688" cy="8595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3359" y="6050279"/>
            <a:ext cx="4584192" cy="505968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759968" y="1676400"/>
            <a:ext cx="7628255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Maidstone</a:t>
            </a:r>
            <a:r>
              <a:rPr sz="4000" spc="-110" dirty="0"/>
              <a:t> </a:t>
            </a:r>
            <a:r>
              <a:rPr sz="4000" dirty="0"/>
              <a:t>and</a:t>
            </a:r>
            <a:r>
              <a:rPr sz="4000" spc="-55" dirty="0"/>
              <a:t> </a:t>
            </a:r>
            <a:r>
              <a:rPr sz="4000" spc="-20" dirty="0"/>
              <a:t>Tunbridge</a:t>
            </a:r>
            <a:r>
              <a:rPr sz="4000" spc="-120" dirty="0"/>
              <a:t> </a:t>
            </a:r>
            <a:r>
              <a:rPr sz="4000" spc="-10" dirty="0"/>
              <a:t>Wells</a:t>
            </a:r>
            <a:endParaRPr sz="4000" dirty="0"/>
          </a:p>
          <a:p>
            <a:pPr marL="142240" algn="ctr">
              <a:lnSpc>
                <a:spcPct val="100000"/>
              </a:lnSpc>
            </a:pPr>
            <a:r>
              <a:rPr sz="4000" dirty="0"/>
              <a:t>NHS</a:t>
            </a:r>
            <a:r>
              <a:rPr sz="4000" spc="-40" dirty="0"/>
              <a:t> </a:t>
            </a:r>
            <a:r>
              <a:rPr sz="4000" spc="-20" dirty="0"/>
              <a:t>Trust</a:t>
            </a:r>
            <a:endParaRPr sz="4000" dirty="0"/>
          </a:p>
        </p:txBody>
      </p:sp>
      <p:sp>
        <p:nvSpPr>
          <p:cNvPr id="7" name="object 7"/>
          <p:cNvSpPr txBox="1"/>
          <p:nvPr/>
        </p:nvSpPr>
        <p:spPr>
          <a:xfrm>
            <a:off x="1295400" y="3429000"/>
            <a:ext cx="6553199" cy="19300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58215" marR="5080" indent="-946150" algn="ctr">
              <a:lnSpc>
                <a:spcPct val="100000"/>
              </a:lnSpc>
              <a:spcBef>
                <a:spcPts val="110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KSS</a:t>
            </a:r>
            <a:r>
              <a:rPr sz="4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sz="4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endParaRPr lang="en-GB" sz="40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958215" marR="5080" indent="-946150" algn="ctr">
              <a:lnSpc>
                <a:spcPct val="100000"/>
              </a:lnSpc>
              <a:spcBef>
                <a:spcPts val="110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Welcome</a:t>
            </a:r>
            <a:r>
              <a:rPr sz="4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lang="en-GB" sz="4000" b="1" spc="-10" dirty="0">
                <a:solidFill>
                  <a:srgbClr val="FFFFFF"/>
                </a:solidFill>
                <a:latin typeface="Arial"/>
                <a:cs typeface="Arial"/>
              </a:rPr>
              <a:t> 2026</a:t>
            </a:r>
          </a:p>
          <a:p>
            <a:pPr marL="958215" marR="5080" indent="-946150" algn="ctr">
              <a:lnSpc>
                <a:spcPct val="100000"/>
              </a:lnSpc>
              <a:spcBef>
                <a:spcPts val="110"/>
              </a:spcBef>
            </a:pPr>
            <a:endParaRPr lang="en-GB" sz="1400" spc="-10" dirty="0">
              <a:latin typeface="Arial"/>
              <a:cs typeface="Arial"/>
            </a:endParaRPr>
          </a:p>
          <a:p>
            <a:pPr marL="958215" marR="5080" indent="-946150" algn="ctr">
              <a:lnSpc>
                <a:spcPct val="100000"/>
              </a:lnSpc>
              <a:spcBef>
                <a:spcPts val="110"/>
              </a:spcBef>
            </a:pPr>
            <a:r>
              <a:rPr lang="en-GB" sz="2400" b="1" dirty="0">
                <a:solidFill>
                  <a:srgbClr val="FFFFFF"/>
                </a:solidFill>
                <a:latin typeface="Arial"/>
                <a:cs typeface="Arial"/>
              </a:rPr>
              <a:t>Tuesday 17</a:t>
            </a:r>
            <a:r>
              <a:rPr lang="en-GB" sz="2400" b="1" baseline="300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GB"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March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Any</a:t>
            </a:r>
            <a:r>
              <a:rPr sz="4400" spc="-90" dirty="0"/>
              <a:t> </a:t>
            </a:r>
            <a:r>
              <a:rPr sz="4400" spc="-10" dirty="0"/>
              <a:t>Questions?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3333115" y="4210939"/>
            <a:ext cx="44088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https://me.mtw.nhs.uk/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904" y="3429000"/>
            <a:ext cx="1956816" cy="20086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09600" y="2408377"/>
            <a:ext cx="7924800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834" marR="448309" algn="ctr">
              <a:lnSpc>
                <a:spcPct val="100000"/>
              </a:lnSpc>
              <a:spcBef>
                <a:spcPts val="95"/>
              </a:spcBef>
            </a:pPr>
            <a:r>
              <a:rPr sz="3600" dirty="0"/>
              <a:t>We</a:t>
            </a:r>
            <a:r>
              <a:rPr sz="3600" spc="-35" dirty="0"/>
              <a:t> </a:t>
            </a:r>
            <a:r>
              <a:rPr sz="3600" dirty="0"/>
              <a:t>hope</a:t>
            </a:r>
            <a:r>
              <a:rPr sz="3600" spc="-30" dirty="0"/>
              <a:t> </a:t>
            </a:r>
            <a:r>
              <a:rPr sz="3600" dirty="0"/>
              <a:t>that</a:t>
            </a:r>
            <a:r>
              <a:rPr sz="3600" spc="-30" dirty="0"/>
              <a:t> </a:t>
            </a:r>
            <a:r>
              <a:rPr sz="3600" dirty="0"/>
              <a:t>you</a:t>
            </a:r>
            <a:r>
              <a:rPr sz="3600" spc="20" dirty="0"/>
              <a:t> </a:t>
            </a:r>
            <a:r>
              <a:rPr sz="3600" dirty="0"/>
              <a:t>will</a:t>
            </a:r>
            <a:r>
              <a:rPr sz="3600" spc="-100" dirty="0"/>
              <a:t> </a:t>
            </a:r>
            <a:r>
              <a:rPr sz="3600" spc="-10" dirty="0"/>
              <a:t>consider </a:t>
            </a:r>
            <a:r>
              <a:rPr sz="3600" dirty="0"/>
              <a:t>our</a:t>
            </a:r>
            <a:r>
              <a:rPr sz="3600" spc="-70" dirty="0"/>
              <a:t> </a:t>
            </a:r>
            <a:r>
              <a:rPr sz="3600" dirty="0"/>
              <a:t>Trust</a:t>
            </a:r>
            <a:r>
              <a:rPr sz="3600" spc="-100" dirty="0"/>
              <a:t> </a:t>
            </a:r>
            <a:r>
              <a:rPr sz="3600" dirty="0"/>
              <a:t>for</a:t>
            </a:r>
            <a:r>
              <a:rPr sz="3600" spc="-65" dirty="0"/>
              <a:t> </a:t>
            </a:r>
            <a:r>
              <a:rPr sz="3600" spc="-20" dirty="0"/>
              <a:t>your</a:t>
            </a:r>
            <a:endParaRPr sz="3600" dirty="0"/>
          </a:p>
          <a:p>
            <a:pPr algn="ctr">
              <a:lnSpc>
                <a:spcPct val="100000"/>
              </a:lnSpc>
            </a:pPr>
            <a:r>
              <a:rPr sz="3600" dirty="0"/>
              <a:t>Foundation</a:t>
            </a:r>
            <a:r>
              <a:rPr sz="3600" spc="-145" dirty="0"/>
              <a:t> </a:t>
            </a:r>
            <a:r>
              <a:rPr sz="3600" dirty="0"/>
              <a:t>Programme</a:t>
            </a:r>
            <a:r>
              <a:rPr sz="3600" spc="-135" dirty="0"/>
              <a:t> </a:t>
            </a:r>
            <a:r>
              <a:rPr sz="3600" spc="-10" dirty="0"/>
              <a:t>application</a:t>
            </a:r>
            <a:endParaRPr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1DA3-40FC-212F-CC75-9C0F0F4F2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55357"/>
            <a:ext cx="4309110" cy="369332"/>
          </a:xfrm>
        </p:spPr>
        <p:txBody>
          <a:bodyPr/>
          <a:lstStyle/>
          <a:p>
            <a:r>
              <a:rPr lang="en-GB" dirty="0"/>
              <a:t>Meet the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DF16F-1DEA-DD7D-BEBD-F587A6B8EF6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85800" y="1495044"/>
            <a:ext cx="7924800" cy="46782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Dr Bet Mishra		Deputy Director of Medical Education &amp;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			FY1 Training Programme Director (Maidstone)</a:t>
            </a:r>
          </a:p>
          <a:p>
            <a:endParaRPr lang="en-GB" sz="16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Dr Emma Townsend	Postgraduate Medical Education Lead for TWH &amp; 			FY1 Training Programme Director (Tunbridge Wells)</a:t>
            </a:r>
          </a:p>
          <a:p>
            <a:endParaRPr lang="en-GB" sz="16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Dr Amit Saha		FY2 Training Programme Director  (Maidstone)</a:t>
            </a:r>
          </a:p>
          <a:p>
            <a:endParaRPr lang="en-GB" sz="16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Miss Sarah Flint	FY2 Training Programme Director (Tunbridge Wells)</a:t>
            </a:r>
          </a:p>
          <a:p>
            <a:endParaRPr lang="en-GB" sz="1600" b="1" dirty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</a:endParaRPr>
          </a:p>
          <a:p>
            <a:pPr lvl="1"/>
            <a:r>
              <a:rPr lang="en-GB" sz="1600" b="1" dirty="0">
                <a:solidFill>
                  <a:schemeClr val="bg1"/>
                </a:solidFill>
              </a:rPr>
              <a:t>Medical Education</a:t>
            </a:r>
          </a:p>
          <a:p>
            <a:pPr lvl="1"/>
            <a:r>
              <a:rPr lang="en-GB" sz="1600" b="1" dirty="0">
                <a:solidFill>
                  <a:schemeClr val="bg1"/>
                </a:solidFill>
              </a:rPr>
              <a:t>Julie Knowles, Foundation Manager</a:t>
            </a:r>
          </a:p>
          <a:p>
            <a:pPr lvl="1"/>
            <a:r>
              <a:rPr lang="en-GB" sz="1600" b="1" dirty="0">
                <a:solidFill>
                  <a:schemeClr val="bg1"/>
                </a:solidFill>
              </a:rPr>
              <a:t>Anita Mann, Medical Education Manager </a:t>
            </a:r>
          </a:p>
          <a:p>
            <a:pPr lvl="1"/>
            <a:r>
              <a:rPr lang="en-GB" sz="1600" b="1" dirty="0">
                <a:solidFill>
                  <a:schemeClr val="bg1"/>
                </a:solidFill>
              </a:rPr>
              <a:t>Joanna Woollard, Deputy Undergraduate Manager </a:t>
            </a:r>
          </a:p>
          <a:p>
            <a:pPr lvl="1"/>
            <a:endParaRPr lang="en-GB" sz="1600" b="1" dirty="0">
              <a:solidFill>
                <a:schemeClr val="bg1"/>
              </a:solidFill>
            </a:endParaRPr>
          </a:p>
          <a:p>
            <a:pPr lvl="1"/>
            <a:r>
              <a:rPr lang="en-GB" sz="1600" b="1" dirty="0">
                <a:solidFill>
                  <a:schemeClr val="bg1"/>
                </a:solidFill>
              </a:rPr>
              <a:t>Trainee Representative</a:t>
            </a:r>
          </a:p>
          <a:p>
            <a:pPr lvl="1"/>
            <a:r>
              <a:rPr lang="en-GB" sz="1600" b="1" dirty="0">
                <a:solidFill>
                  <a:schemeClr val="bg1"/>
                </a:solidFill>
              </a:rPr>
              <a:t>Dr Praharsh Babu, FY2 Foundation Doctor</a:t>
            </a:r>
          </a:p>
          <a:p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5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496" y="2481072"/>
            <a:ext cx="7376159" cy="42153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bject 3"/>
          <p:cNvSpPr/>
          <p:nvPr/>
        </p:nvSpPr>
        <p:spPr>
          <a:xfrm>
            <a:off x="280415" y="472440"/>
            <a:ext cx="5697220" cy="622300"/>
          </a:xfrm>
          <a:custGeom>
            <a:avLst/>
            <a:gdLst/>
            <a:ahLst/>
            <a:cxnLst/>
            <a:rect l="l" t="t" r="r" b="b"/>
            <a:pathLst>
              <a:path w="5697220" h="622300">
                <a:moveTo>
                  <a:pt x="5696712" y="0"/>
                </a:moveTo>
                <a:lnTo>
                  <a:pt x="0" y="0"/>
                </a:lnTo>
                <a:lnTo>
                  <a:pt x="0" y="621791"/>
                </a:lnTo>
                <a:lnTo>
                  <a:pt x="5696712" y="621791"/>
                </a:lnTo>
                <a:lnTo>
                  <a:pt x="5696712" y="0"/>
                </a:lnTo>
                <a:close/>
              </a:path>
            </a:pathLst>
          </a:custGeom>
          <a:solidFill>
            <a:srgbClr val="9B5A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682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Location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4839" y="1337259"/>
            <a:ext cx="6658609" cy="1002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0"/>
              </a:spcBef>
              <a:buChar char="•"/>
              <a:tabLst>
                <a:tab pos="299085" algn="l"/>
              </a:tabLst>
            </a:pPr>
            <a:r>
              <a:rPr sz="1600" dirty="0">
                <a:latin typeface="Arial"/>
                <a:cs typeface="Arial"/>
              </a:rPr>
              <a:t>Maidstone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Tunbridge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Wells</a:t>
            </a:r>
            <a:endParaRPr sz="16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dirty="0">
                <a:latin typeface="Arial"/>
                <a:cs typeface="Arial"/>
              </a:rPr>
              <a:t>A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25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minute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drive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between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each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hospital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site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30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minute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free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staff </a:t>
            </a:r>
            <a:r>
              <a:rPr sz="1600" dirty="0">
                <a:latin typeface="Arial"/>
                <a:cs typeface="Arial"/>
              </a:rPr>
              <a:t>shuttle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bus.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dirty="0">
                <a:latin typeface="Arial"/>
                <a:cs typeface="Arial"/>
              </a:rPr>
              <a:t>Located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approximately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hour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train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journey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London.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127" y="484631"/>
            <a:ext cx="5697220" cy="622300"/>
          </a:xfrm>
          <a:custGeom>
            <a:avLst/>
            <a:gdLst/>
            <a:ahLst/>
            <a:cxnLst/>
            <a:rect l="l" t="t" r="r" b="b"/>
            <a:pathLst>
              <a:path w="5697220" h="622300">
                <a:moveTo>
                  <a:pt x="5696712" y="0"/>
                </a:moveTo>
                <a:lnTo>
                  <a:pt x="0" y="0"/>
                </a:lnTo>
                <a:lnTo>
                  <a:pt x="0" y="621791"/>
                </a:lnTo>
                <a:lnTo>
                  <a:pt x="5696712" y="621791"/>
                </a:lnTo>
                <a:lnTo>
                  <a:pt x="5696712" y="0"/>
                </a:lnTo>
                <a:close/>
              </a:path>
            </a:pathLst>
          </a:custGeom>
          <a:solidFill>
            <a:srgbClr val="9B5A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239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dirty="0"/>
              <a:t>Car</a:t>
            </a:r>
            <a:r>
              <a:rPr spc="-50" dirty="0"/>
              <a:t> </a:t>
            </a:r>
            <a:r>
              <a:rPr spc="-10" dirty="0"/>
              <a:t>Parking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3152" y="1467739"/>
            <a:ext cx="72802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monthly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permit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costs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£24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‘pay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go’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£2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day.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There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also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hospital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takes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minutes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less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site.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1000" y="3538728"/>
            <a:ext cx="8260080" cy="2734310"/>
            <a:chOff x="381000" y="3538728"/>
            <a:chExt cx="8260080" cy="27343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3538728"/>
              <a:ext cx="3718560" cy="27340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2520" y="3538728"/>
              <a:ext cx="3718560" cy="273405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43152" y="2998977"/>
            <a:ext cx="249872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Maidstone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London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Road</a:t>
            </a:r>
            <a:endParaRPr sz="16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(ME16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0LP)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8926" y="2998977"/>
            <a:ext cx="295021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Arial"/>
                <a:cs typeface="Arial"/>
              </a:rPr>
              <a:t>Tunbridge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Wells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Knights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Park</a:t>
            </a:r>
            <a:endParaRPr sz="16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(TN2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3UW)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7095" y="1085088"/>
            <a:ext cx="5621020" cy="5392420"/>
            <a:chOff x="387095" y="1085088"/>
            <a:chExt cx="5621020" cy="5392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095" y="1408176"/>
              <a:ext cx="2590800" cy="10485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095" y="2456688"/>
              <a:ext cx="2584703" cy="172821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301752" y="423672"/>
            <a:ext cx="5697220" cy="622300"/>
          </a:xfrm>
          <a:custGeom>
            <a:avLst/>
            <a:gdLst/>
            <a:ahLst/>
            <a:cxnLst/>
            <a:rect l="l" t="t" r="r" b="b"/>
            <a:pathLst>
              <a:path w="5697220" h="622300">
                <a:moveTo>
                  <a:pt x="5696712" y="0"/>
                </a:moveTo>
                <a:lnTo>
                  <a:pt x="0" y="0"/>
                </a:lnTo>
                <a:lnTo>
                  <a:pt x="0" y="621791"/>
                </a:lnTo>
                <a:lnTo>
                  <a:pt x="5696712" y="621791"/>
                </a:lnTo>
                <a:lnTo>
                  <a:pt x="5696712" y="0"/>
                </a:lnTo>
                <a:close/>
              </a:path>
            </a:pathLst>
          </a:custGeom>
          <a:solidFill>
            <a:srgbClr val="9B5A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94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Accommodation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190488" y="3849623"/>
            <a:ext cx="2636520" cy="2880360"/>
            <a:chOff x="6190488" y="3849623"/>
            <a:chExt cx="2636520" cy="28803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0488" y="3849623"/>
              <a:ext cx="2636519" cy="11216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0488" y="4971287"/>
              <a:ext cx="2630423" cy="175869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3057905" y="1384172"/>
            <a:ext cx="5699000" cy="20704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200" dirty="0"/>
              <a:t>The</a:t>
            </a:r>
            <a:r>
              <a:rPr sz="1200" spc="5" dirty="0"/>
              <a:t> </a:t>
            </a:r>
            <a:r>
              <a:rPr sz="1200" spc="-10" dirty="0"/>
              <a:t>Springwood</a:t>
            </a:r>
            <a:r>
              <a:rPr sz="1200" spc="-50" dirty="0"/>
              <a:t> </a:t>
            </a:r>
            <a:r>
              <a:rPr sz="1200" dirty="0"/>
              <a:t>Road</a:t>
            </a:r>
            <a:r>
              <a:rPr sz="1200" spc="-20" dirty="0"/>
              <a:t> </a:t>
            </a:r>
            <a:r>
              <a:rPr sz="1200" spc="-10" dirty="0"/>
              <a:t>accommodation</a:t>
            </a:r>
            <a:r>
              <a:rPr sz="1200" spc="-75" dirty="0"/>
              <a:t> </a:t>
            </a:r>
            <a:r>
              <a:rPr sz="1200" dirty="0"/>
              <a:t>is</a:t>
            </a:r>
            <a:r>
              <a:rPr sz="1200" spc="25" dirty="0"/>
              <a:t> </a:t>
            </a:r>
            <a:r>
              <a:rPr sz="1200" dirty="0"/>
              <a:t>a</a:t>
            </a:r>
            <a:r>
              <a:rPr sz="1200" spc="5" dirty="0"/>
              <a:t> </a:t>
            </a:r>
            <a:r>
              <a:rPr sz="1200" dirty="0"/>
              <a:t>10</a:t>
            </a:r>
            <a:r>
              <a:rPr sz="1200" spc="5" dirty="0"/>
              <a:t> </a:t>
            </a:r>
            <a:r>
              <a:rPr sz="1200" dirty="0"/>
              <a:t>minute</a:t>
            </a:r>
            <a:r>
              <a:rPr sz="1200" spc="-20" dirty="0"/>
              <a:t> </a:t>
            </a:r>
            <a:r>
              <a:rPr sz="1200" dirty="0"/>
              <a:t>walk</a:t>
            </a:r>
            <a:r>
              <a:rPr sz="1200" spc="-10" dirty="0"/>
              <a:t> </a:t>
            </a:r>
            <a:r>
              <a:rPr sz="1200" dirty="0"/>
              <a:t>from</a:t>
            </a:r>
            <a:r>
              <a:rPr sz="1200" spc="-35" dirty="0"/>
              <a:t> </a:t>
            </a:r>
            <a:r>
              <a:rPr sz="1200" dirty="0"/>
              <a:t>Maidstone</a:t>
            </a:r>
            <a:r>
              <a:rPr sz="1200" spc="-20" dirty="0"/>
              <a:t> </a:t>
            </a:r>
            <a:r>
              <a:rPr sz="1200" spc="-10" dirty="0"/>
              <a:t>Hospital.</a:t>
            </a:r>
            <a:endParaRPr lang="en-GB" sz="1200" spc="-10" dirty="0"/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sz="1200" spc="-10" dirty="0"/>
          </a:p>
          <a:p>
            <a:pPr marL="12700" marR="66675" algn="just">
              <a:lnSpc>
                <a:spcPct val="100000"/>
              </a:lnSpc>
            </a:pPr>
            <a:r>
              <a:rPr sz="1200" dirty="0"/>
              <a:t>The </a:t>
            </a:r>
            <a:r>
              <a:rPr sz="1200" spc="-10" dirty="0"/>
              <a:t>accommodation</a:t>
            </a:r>
            <a:r>
              <a:rPr sz="1200" spc="-75" dirty="0"/>
              <a:t> </a:t>
            </a:r>
            <a:r>
              <a:rPr sz="1200" dirty="0"/>
              <a:t>comprises</a:t>
            </a:r>
            <a:r>
              <a:rPr sz="1200" spc="-30" dirty="0"/>
              <a:t> </a:t>
            </a:r>
            <a:r>
              <a:rPr sz="1200" dirty="0"/>
              <a:t>flats</a:t>
            </a:r>
            <a:r>
              <a:rPr sz="1200" spc="-60" dirty="0"/>
              <a:t> </a:t>
            </a:r>
            <a:r>
              <a:rPr sz="1200" dirty="0"/>
              <a:t>of 5,6</a:t>
            </a:r>
            <a:r>
              <a:rPr sz="1200" spc="-25" dirty="0"/>
              <a:t> </a:t>
            </a:r>
            <a:r>
              <a:rPr sz="1200" dirty="0"/>
              <a:t>or</a:t>
            </a:r>
            <a:r>
              <a:rPr sz="1200" spc="-15" dirty="0"/>
              <a:t> </a:t>
            </a:r>
            <a:r>
              <a:rPr sz="1200" dirty="0"/>
              <a:t>7</a:t>
            </a:r>
            <a:r>
              <a:rPr sz="1200" spc="5" dirty="0"/>
              <a:t> </a:t>
            </a:r>
            <a:r>
              <a:rPr sz="1200" dirty="0"/>
              <a:t>all</a:t>
            </a:r>
            <a:r>
              <a:rPr sz="1200" spc="55" dirty="0"/>
              <a:t> </a:t>
            </a:r>
            <a:r>
              <a:rPr sz="1200" dirty="0"/>
              <a:t>en-suite</a:t>
            </a:r>
            <a:r>
              <a:rPr sz="1200" spc="-45" dirty="0"/>
              <a:t> </a:t>
            </a:r>
            <a:r>
              <a:rPr sz="1200" dirty="0"/>
              <a:t>with</a:t>
            </a:r>
            <a:r>
              <a:rPr sz="1200" spc="30" dirty="0"/>
              <a:t> </a:t>
            </a:r>
            <a:r>
              <a:rPr sz="1200" dirty="0"/>
              <a:t>their</a:t>
            </a:r>
            <a:r>
              <a:rPr sz="1200" spc="-35" dirty="0"/>
              <a:t> </a:t>
            </a:r>
            <a:r>
              <a:rPr sz="1200" dirty="0"/>
              <a:t>own shared</a:t>
            </a:r>
            <a:r>
              <a:rPr sz="1200" spc="-15" dirty="0"/>
              <a:t> </a:t>
            </a:r>
            <a:r>
              <a:rPr sz="1200" spc="-10" dirty="0"/>
              <a:t>kitchen, </a:t>
            </a:r>
            <a:r>
              <a:rPr sz="1200" dirty="0"/>
              <a:t>eating</a:t>
            </a:r>
            <a:r>
              <a:rPr sz="1200" spc="-30" dirty="0"/>
              <a:t> </a:t>
            </a:r>
            <a:r>
              <a:rPr sz="1200" dirty="0"/>
              <a:t>and</a:t>
            </a:r>
            <a:r>
              <a:rPr sz="1200" spc="-30" dirty="0"/>
              <a:t> </a:t>
            </a:r>
            <a:r>
              <a:rPr sz="1200" dirty="0"/>
              <a:t>lounge</a:t>
            </a:r>
            <a:r>
              <a:rPr sz="1200" spc="-50" dirty="0"/>
              <a:t> </a:t>
            </a:r>
            <a:r>
              <a:rPr sz="1200" spc="-20" dirty="0"/>
              <a:t>area.</a:t>
            </a:r>
            <a:endParaRPr lang="en-GB" sz="1200" spc="-20" dirty="0"/>
          </a:p>
          <a:p>
            <a:pPr marL="12700" marR="66675" algn="just">
              <a:lnSpc>
                <a:spcPct val="100000"/>
              </a:lnSpc>
            </a:pPr>
            <a:endParaRPr lang="en-GB" sz="1200" spc="-20" dirty="0"/>
          </a:p>
          <a:p>
            <a:pPr marL="12700" marR="66675" algn="just">
              <a:lnSpc>
                <a:spcPct val="100000"/>
              </a:lnSpc>
            </a:pPr>
            <a:r>
              <a:rPr sz="1200" dirty="0"/>
              <a:t>Each</a:t>
            </a:r>
            <a:r>
              <a:rPr sz="1200" spc="-35" dirty="0"/>
              <a:t> </a:t>
            </a:r>
            <a:r>
              <a:rPr sz="1200" dirty="0"/>
              <a:t>room</a:t>
            </a:r>
            <a:r>
              <a:rPr sz="1200" spc="-25" dirty="0"/>
              <a:t> </a:t>
            </a:r>
            <a:r>
              <a:rPr sz="1200" dirty="0"/>
              <a:t>is</a:t>
            </a:r>
            <a:r>
              <a:rPr sz="1200" spc="10" dirty="0"/>
              <a:t> </a:t>
            </a:r>
            <a:r>
              <a:rPr sz="1200" dirty="0"/>
              <a:t>equipped</a:t>
            </a:r>
            <a:r>
              <a:rPr sz="1200" spc="-60" dirty="0"/>
              <a:t> </a:t>
            </a:r>
            <a:r>
              <a:rPr sz="1200" dirty="0"/>
              <a:t>with</a:t>
            </a:r>
            <a:r>
              <a:rPr sz="1200" spc="20" dirty="0"/>
              <a:t> </a:t>
            </a:r>
            <a:r>
              <a:rPr sz="1200" dirty="0"/>
              <a:t>a</a:t>
            </a:r>
            <a:r>
              <a:rPr sz="1200" spc="-5" dirty="0"/>
              <a:t> </a:t>
            </a:r>
            <a:r>
              <a:rPr sz="1200" dirty="0"/>
              <a:t>bed,</a:t>
            </a:r>
            <a:r>
              <a:rPr sz="1200" spc="-60" dirty="0"/>
              <a:t> </a:t>
            </a:r>
            <a:r>
              <a:rPr sz="1200" dirty="0"/>
              <a:t>desk,</a:t>
            </a:r>
            <a:r>
              <a:rPr sz="1200" spc="-40" dirty="0"/>
              <a:t> </a:t>
            </a:r>
            <a:r>
              <a:rPr sz="1200" dirty="0"/>
              <a:t>chest</a:t>
            </a:r>
            <a:r>
              <a:rPr sz="1200" spc="-35" dirty="0"/>
              <a:t> </a:t>
            </a:r>
            <a:r>
              <a:rPr sz="1200" dirty="0"/>
              <a:t>of</a:t>
            </a:r>
            <a:r>
              <a:rPr sz="1200" spc="-35" dirty="0"/>
              <a:t> </a:t>
            </a:r>
            <a:r>
              <a:rPr sz="1200" dirty="0"/>
              <a:t>drawers,</a:t>
            </a:r>
            <a:r>
              <a:rPr sz="1200" spc="-40" dirty="0"/>
              <a:t> </a:t>
            </a:r>
            <a:r>
              <a:rPr sz="1200" dirty="0"/>
              <a:t>bedside</a:t>
            </a:r>
            <a:r>
              <a:rPr sz="1200" spc="-30" dirty="0"/>
              <a:t> </a:t>
            </a:r>
            <a:r>
              <a:rPr sz="1200" dirty="0"/>
              <a:t>cabinet</a:t>
            </a:r>
            <a:r>
              <a:rPr sz="1200" spc="-60" dirty="0"/>
              <a:t> </a:t>
            </a:r>
            <a:r>
              <a:rPr sz="1200" dirty="0"/>
              <a:t>and</a:t>
            </a:r>
            <a:r>
              <a:rPr sz="1200" spc="15" dirty="0"/>
              <a:t> </a:t>
            </a:r>
            <a:r>
              <a:rPr sz="1200" spc="-10" dirty="0"/>
              <a:t>wardrobe. </a:t>
            </a:r>
            <a:r>
              <a:rPr sz="1200" dirty="0"/>
              <a:t>The</a:t>
            </a:r>
            <a:r>
              <a:rPr sz="1200" spc="-5" dirty="0"/>
              <a:t> </a:t>
            </a:r>
            <a:r>
              <a:rPr sz="1200" dirty="0"/>
              <a:t>lounge</a:t>
            </a:r>
            <a:r>
              <a:rPr sz="1200" spc="-55" dirty="0"/>
              <a:t> </a:t>
            </a:r>
            <a:r>
              <a:rPr sz="1200" dirty="0"/>
              <a:t>areas</a:t>
            </a:r>
            <a:r>
              <a:rPr sz="1200" spc="-25" dirty="0"/>
              <a:t> </a:t>
            </a:r>
            <a:r>
              <a:rPr sz="1200" dirty="0"/>
              <a:t>have</a:t>
            </a:r>
            <a:r>
              <a:rPr sz="1200" spc="-25" dirty="0"/>
              <a:t> </a:t>
            </a:r>
            <a:r>
              <a:rPr sz="1200" dirty="0"/>
              <a:t>a</a:t>
            </a:r>
            <a:r>
              <a:rPr sz="1200" spc="-5" dirty="0"/>
              <a:t> </a:t>
            </a:r>
            <a:r>
              <a:rPr sz="1200" dirty="0"/>
              <a:t>dining table</a:t>
            </a:r>
            <a:r>
              <a:rPr lang="en-GB" sz="1200" spc="-30" dirty="0"/>
              <a:t>, </a:t>
            </a:r>
            <a:r>
              <a:rPr sz="1200" dirty="0"/>
              <a:t>chairs,</a:t>
            </a:r>
            <a:r>
              <a:rPr sz="1200" spc="-35" dirty="0"/>
              <a:t> </a:t>
            </a:r>
            <a:r>
              <a:rPr sz="1200" dirty="0"/>
              <a:t>sofa</a:t>
            </a:r>
            <a:r>
              <a:rPr sz="1200" spc="-55" dirty="0"/>
              <a:t> </a:t>
            </a:r>
            <a:r>
              <a:rPr sz="1200" dirty="0"/>
              <a:t>and</a:t>
            </a:r>
            <a:r>
              <a:rPr sz="1200" spc="-30" dirty="0"/>
              <a:t> </a:t>
            </a:r>
            <a:r>
              <a:rPr lang="en-GB" sz="1200" spc="-30" dirty="0"/>
              <a:t>a </a:t>
            </a:r>
            <a:r>
              <a:rPr sz="1200" dirty="0"/>
              <a:t>flat</a:t>
            </a:r>
            <a:r>
              <a:rPr sz="1200" spc="-35" dirty="0"/>
              <a:t> </a:t>
            </a:r>
            <a:r>
              <a:rPr sz="1200" dirty="0"/>
              <a:t>screen</a:t>
            </a:r>
            <a:r>
              <a:rPr sz="1200" spc="-30" dirty="0"/>
              <a:t> </a:t>
            </a:r>
            <a:r>
              <a:rPr lang="en-GB" sz="1200" spc="-25" dirty="0"/>
              <a:t>TV</a:t>
            </a:r>
            <a:r>
              <a:rPr sz="1200" spc="-25" dirty="0"/>
              <a:t>.</a:t>
            </a:r>
          </a:p>
          <a:p>
            <a:pPr algn="just">
              <a:lnSpc>
                <a:spcPct val="100000"/>
              </a:lnSpc>
              <a:spcBef>
                <a:spcPts val="55"/>
              </a:spcBef>
            </a:pPr>
            <a:endParaRPr sz="1200" spc="-25" dirty="0"/>
          </a:p>
          <a:p>
            <a:pPr marL="12700" marR="150495" algn="just">
              <a:lnSpc>
                <a:spcPct val="100000"/>
              </a:lnSpc>
              <a:spcBef>
                <a:spcPts val="5"/>
              </a:spcBef>
            </a:pPr>
            <a:r>
              <a:rPr sz="1200" dirty="0"/>
              <a:t>Facilities</a:t>
            </a:r>
            <a:r>
              <a:rPr sz="1200" spc="-5" dirty="0"/>
              <a:t> </a:t>
            </a:r>
            <a:r>
              <a:rPr sz="1200" dirty="0"/>
              <a:t>include:</a:t>
            </a:r>
            <a:r>
              <a:rPr sz="1200" spc="-35" dirty="0"/>
              <a:t> </a:t>
            </a:r>
            <a:r>
              <a:rPr sz="1200" dirty="0"/>
              <a:t>Wi</a:t>
            </a:r>
            <a:r>
              <a:rPr lang="en-GB" sz="1200" dirty="0"/>
              <a:t>F</a:t>
            </a:r>
            <a:r>
              <a:rPr sz="1200" dirty="0" err="1"/>
              <a:t>i</a:t>
            </a:r>
            <a:r>
              <a:rPr sz="1200" dirty="0"/>
              <a:t>,</a:t>
            </a:r>
            <a:r>
              <a:rPr sz="1200" spc="-75" dirty="0"/>
              <a:t> </a:t>
            </a:r>
            <a:r>
              <a:rPr sz="1200" dirty="0"/>
              <a:t>Card</a:t>
            </a:r>
            <a:r>
              <a:rPr sz="1200" spc="-10" dirty="0"/>
              <a:t> </a:t>
            </a:r>
            <a:r>
              <a:rPr sz="1200" dirty="0"/>
              <a:t>access</a:t>
            </a:r>
            <a:r>
              <a:rPr sz="1200" spc="-50" dirty="0"/>
              <a:t> </a:t>
            </a:r>
            <a:r>
              <a:rPr sz="1200" dirty="0"/>
              <a:t>to</a:t>
            </a:r>
            <a:r>
              <a:rPr sz="1200" spc="-10" dirty="0"/>
              <a:t> </a:t>
            </a:r>
            <a:r>
              <a:rPr sz="1200" dirty="0"/>
              <a:t>building,</a:t>
            </a:r>
            <a:r>
              <a:rPr sz="1200" spc="-40" dirty="0"/>
              <a:t> </a:t>
            </a:r>
            <a:r>
              <a:rPr sz="1200" dirty="0"/>
              <a:t>flats</a:t>
            </a:r>
            <a:r>
              <a:rPr sz="1200" spc="-70" dirty="0"/>
              <a:t> </a:t>
            </a:r>
            <a:r>
              <a:rPr sz="1200" dirty="0"/>
              <a:t>and</a:t>
            </a:r>
            <a:r>
              <a:rPr sz="1200" spc="-35" dirty="0"/>
              <a:t> </a:t>
            </a:r>
            <a:r>
              <a:rPr sz="1200" dirty="0"/>
              <a:t>rooms,</a:t>
            </a:r>
            <a:r>
              <a:rPr sz="1200" spc="-40" dirty="0"/>
              <a:t> </a:t>
            </a:r>
            <a:r>
              <a:rPr sz="1200" dirty="0"/>
              <a:t>laundry</a:t>
            </a:r>
            <a:r>
              <a:rPr sz="1200" spc="-50" dirty="0"/>
              <a:t> </a:t>
            </a:r>
            <a:r>
              <a:rPr sz="1200" dirty="0"/>
              <a:t>room,</a:t>
            </a:r>
            <a:r>
              <a:rPr sz="1200" spc="-40" dirty="0"/>
              <a:t> </a:t>
            </a:r>
            <a:r>
              <a:rPr sz="1200" spc="-10" dirty="0"/>
              <a:t>domestic </a:t>
            </a:r>
            <a:r>
              <a:rPr sz="1200" dirty="0"/>
              <a:t>services</a:t>
            </a:r>
            <a:r>
              <a:rPr sz="1200" spc="-25" dirty="0"/>
              <a:t> </a:t>
            </a:r>
            <a:r>
              <a:rPr sz="1200" dirty="0"/>
              <a:t>for</a:t>
            </a:r>
            <a:r>
              <a:rPr sz="1200" spc="-75" dirty="0"/>
              <a:t> </a:t>
            </a:r>
            <a:r>
              <a:rPr sz="1200" dirty="0"/>
              <a:t>all communal</a:t>
            </a:r>
            <a:r>
              <a:rPr sz="1200" spc="-50" dirty="0"/>
              <a:t> </a:t>
            </a:r>
            <a:r>
              <a:rPr sz="1200" dirty="0"/>
              <a:t>areas,</a:t>
            </a:r>
            <a:r>
              <a:rPr lang="en-GB" sz="1200" dirty="0"/>
              <a:t> </a:t>
            </a:r>
            <a:r>
              <a:rPr sz="1200" dirty="0"/>
              <a:t>car</a:t>
            </a:r>
            <a:r>
              <a:rPr sz="1200" spc="-5" dirty="0"/>
              <a:t> </a:t>
            </a:r>
            <a:r>
              <a:rPr sz="1200" dirty="0"/>
              <a:t>parking</a:t>
            </a:r>
            <a:r>
              <a:rPr sz="1200" spc="-35" dirty="0"/>
              <a:t> </a:t>
            </a:r>
            <a:r>
              <a:rPr sz="1200" spc="-25" dirty="0"/>
              <a:t>and </a:t>
            </a:r>
            <a:r>
              <a:rPr sz="1200" dirty="0"/>
              <a:t>lockable</a:t>
            </a:r>
            <a:r>
              <a:rPr sz="1200" spc="-55" dirty="0"/>
              <a:t> </a:t>
            </a:r>
            <a:r>
              <a:rPr sz="1200" dirty="0"/>
              <a:t>bike</a:t>
            </a:r>
            <a:r>
              <a:rPr sz="1200" spc="-30" dirty="0"/>
              <a:t> </a:t>
            </a:r>
            <a:r>
              <a:rPr sz="1200" spc="-10" dirty="0"/>
              <a:t>storage.</a:t>
            </a:r>
            <a:endParaRPr lang="en-GB" sz="1200" spc="-10" dirty="0"/>
          </a:p>
          <a:p>
            <a:pPr marL="12700" marR="150495" algn="just">
              <a:lnSpc>
                <a:spcPct val="100000"/>
              </a:lnSpc>
              <a:spcBef>
                <a:spcPts val="5"/>
              </a:spcBef>
            </a:pPr>
            <a:endParaRPr sz="1200" spc="-10" dirty="0"/>
          </a:p>
        </p:txBody>
      </p:sp>
      <p:sp>
        <p:nvSpPr>
          <p:cNvPr id="11" name="object 11"/>
          <p:cNvSpPr txBox="1"/>
          <p:nvPr/>
        </p:nvSpPr>
        <p:spPr>
          <a:xfrm>
            <a:off x="803044" y="1240822"/>
            <a:ext cx="1752804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Arial"/>
                <a:cs typeface="Arial"/>
              </a:rPr>
              <a:t>Maidstone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Accommodation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6710" y="3652888"/>
            <a:ext cx="211797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Arial"/>
                <a:cs typeface="Arial"/>
              </a:rPr>
              <a:t>Tunbridge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Wells</a:t>
            </a:r>
            <a:r>
              <a:rPr sz="1000" b="1" spc="-7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Accommodation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7548" y="4267200"/>
            <a:ext cx="5648452" cy="2477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069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new </a:t>
            </a:r>
            <a:r>
              <a:rPr sz="1200" spc="-10" dirty="0">
                <a:latin typeface="Arial"/>
                <a:cs typeface="Arial"/>
              </a:rPr>
              <a:t>accommodation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educational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facilities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Tunbridge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Wells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Hospital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site </a:t>
            </a:r>
            <a:r>
              <a:rPr sz="1200" dirty="0">
                <a:latin typeface="Arial"/>
                <a:cs typeface="Arial"/>
              </a:rPr>
              <a:t>comprises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145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rooms,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leisure room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educational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facilities.</a:t>
            </a:r>
            <a:endParaRPr lang="en-GB" sz="1200" spc="-10" dirty="0">
              <a:latin typeface="Arial"/>
              <a:cs typeface="Arial"/>
            </a:endParaRPr>
          </a:p>
          <a:p>
            <a:pPr marL="12700" marR="52069">
              <a:lnSpc>
                <a:spcPct val="100000"/>
              </a:lnSpc>
              <a:spcBef>
                <a:spcPts val="100"/>
              </a:spcBef>
            </a:pPr>
            <a:endParaRPr lang="en-GB" sz="1200" spc="-10" dirty="0">
              <a:latin typeface="Arial"/>
              <a:cs typeface="Arial"/>
            </a:endParaRPr>
          </a:p>
          <a:p>
            <a:pPr marL="12700" marR="52069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accommodation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comprises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flats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6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rooms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en-suite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their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own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shared</a:t>
            </a:r>
            <a:r>
              <a:rPr lang="en-GB"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kitchen,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eating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lounge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area.</a:t>
            </a:r>
            <a:r>
              <a:rPr lang="en-GB" sz="1200" spc="-20" dirty="0">
                <a:latin typeface="Arial"/>
                <a:cs typeface="Arial"/>
              </a:rPr>
              <a:t>  </a:t>
            </a:r>
          </a:p>
          <a:p>
            <a:pPr marL="12700" marR="52069">
              <a:lnSpc>
                <a:spcPct val="100000"/>
              </a:lnSpc>
              <a:spcBef>
                <a:spcPts val="100"/>
              </a:spcBef>
            </a:pPr>
            <a:endParaRPr lang="en-GB" sz="1200" spc="-20" dirty="0">
              <a:latin typeface="Arial"/>
              <a:cs typeface="Arial"/>
            </a:endParaRPr>
          </a:p>
          <a:p>
            <a:pPr marL="12700" marR="52069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Each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room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equipped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bed,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desk,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chest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drawers,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bedside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cabinet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wardrobe.</a:t>
            </a:r>
            <a:endParaRPr lang="en-GB" sz="12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GB" sz="12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GB"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lounge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areas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dining table</a:t>
            </a:r>
            <a:r>
              <a:rPr lang="en-GB" sz="1200" spc="-30" dirty="0">
                <a:latin typeface="Arial"/>
                <a:cs typeface="Arial"/>
              </a:rPr>
              <a:t>, </a:t>
            </a:r>
            <a:r>
              <a:rPr sz="1200" dirty="0">
                <a:latin typeface="Arial"/>
                <a:cs typeface="Arial"/>
              </a:rPr>
              <a:t>chairs,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sofa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lang="en-GB" sz="1200" spc="-30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flat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screen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lang="en-GB" sz="1200" spc="-25" dirty="0">
                <a:latin typeface="Arial"/>
                <a:cs typeface="Arial"/>
              </a:rPr>
              <a:t>TV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Arial"/>
              <a:cs typeface="Arial"/>
            </a:endParaRPr>
          </a:p>
          <a:p>
            <a:pPr marL="12700" marR="20320" algn="just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Facilities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include: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Wifi,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Card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access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building,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flats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rooms,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laundry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room,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domestic </a:t>
            </a:r>
            <a:r>
              <a:rPr sz="1200" dirty="0">
                <a:latin typeface="Arial"/>
                <a:cs typeface="Arial"/>
              </a:rPr>
              <a:t>services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 communal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areas,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parking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lockable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bike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storage.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936" y="423672"/>
            <a:ext cx="5697220" cy="622300"/>
          </a:xfrm>
          <a:custGeom>
            <a:avLst/>
            <a:gdLst/>
            <a:ahLst/>
            <a:cxnLst/>
            <a:rect l="l" t="t" r="r" b="b"/>
            <a:pathLst>
              <a:path w="5697220" h="622300">
                <a:moveTo>
                  <a:pt x="5696712" y="0"/>
                </a:moveTo>
                <a:lnTo>
                  <a:pt x="0" y="0"/>
                </a:lnTo>
                <a:lnTo>
                  <a:pt x="0" y="621791"/>
                </a:lnTo>
                <a:lnTo>
                  <a:pt x="5696712" y="621791"/>
                </a:lnTo>
                <a:lnTo>
                  <a:pt x="5696712" y="0"/>
                </a:lnTo>
                <a:close/>
              </a:path>
            </a:pathLst>
          </a:custGeom>
          <a:solidFill>
            <a:srgbClr val="9B5A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94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Placements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6239" y="1287856"/>
            <a:ext cx="67951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rial"/>
                <a:cs typeface="Arial"/>
              </a:rPr>
              <a:t>Here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selection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placements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available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Trust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during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Foundation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Programme: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6238" y="5678830"/>
            <a:ext cx="8017562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000" dirty="0">
                <a:latin typeface="Arial"/>
                <a:cs typeface="Arial"/>
              </a:rPr>
              <a:t>Specialist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Foundation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Programmes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(SFP)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either </a:t>
            </a:r>
            <a:r>
              <a:rPr lang="en-US" sz="2000" dirty="0"/>
              <a:t>Digestive Diseases (Gastroenterology) Cardiovascular, Respiratory Medicine </a:t>
            </a:r>
            <a:r>
              <a:rPr sz="2000" dirty="0">
                <a:latin typeface="Arial"/>
                <a:cs typeface="Arial"/>
              </a:rPr>
              <a:t>working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developing </a:t>
            </a:r>
            <a:r>
              <a:rPr sz="2000" dirty="0">
                <a:latin typeface="Arial"/>
                <a:cs typeface="Arial"/>
              </a:rPr>
              <a:t>research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projects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3736" y="2061794"/>
            <a:ext cx="2945130" cy="337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95705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rial"/>
                <a:cs typeface="Arial"/>
              </a:rPr>
              <a:t>Acute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Medicine Anaesthetics Cardiology</a:t>
            </a:r>
            <a:endParaRPr sz="2000" dirty="0">
              <a:latin typeface="Arial"/>
              <a:cs typeface="Arial"/>
            </a:endParaRPr>
          </a:p>
          <a:p>
            <a:pPr marL="12700" marR="1079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Diabetes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Endocrinology </a:t>
            </a:r>
            <a:r>
              <a:rPr sz="2000" dirty="0">
                <a:latin typeface="Arial"/>
                <a:cs typeface="Arial"/>
              </a:rPr>
              <a:t>Emergency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Medicine </a:t>
            </a:r>
            <a:r>
              <a:rPr sz="2000" dirty="0">
                <a:latin typeface="Arial"/>
                <a:cs typeface="Arial"/>
              </a:rPr>
              <a:t>Geriatric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Medicine </a:t>
            </a:r>
            <a:r>
              <a:rPr sz="2000" dirty="0">
                <a:latin typeface="Arial"/>
                <a:cs typeface="Arial"/>
              </a:rPr>
              <a:t>General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Practice </a:t>
            </a:r>
            <a:r>
              <a:rPr sz="2000" dirty="0">
                <a:latin typeface="Arial"/>
                <a:cs typeface="Arial"/>
              </a:rPr>
              <a:t>Genitourinary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Medicine Haematology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Obstetrics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Gynaecology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Arial"/>
                <a:cs typeface="Arial"/>
              </a:rPr>
              <a:t>Ortho-geriatrics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515" y="2061794"/>
            <a:ext cx="3285490" cy="3089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rial"/>
                <a:cs typeface="Arial"/>
              </a:rPr>
              <a:t>Otolaryngology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(ENT)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Paediatrics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Palliative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Medicine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(Hospice)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Arial"/>
                <a:cs typeface="Arial"/>
              </a:rPr>
              <a:t>Pathology</a:t>
            </a:r>
            <a:endParaRPr sz="2000" dirty="0">
              <a:latin typeface="Arial"/>
              <a:cs typeface="Arial"/>
            </a:endParaRPr>
          </a:p>
          <a:p>
            <a:pPr marL="12700" marR="887094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Psychiatry</a:t>
            </a:r>
            <a:endParaRPr lang="en-GB" sz="2000" spc="-10" dirty="0">
              <a:latin typeface="Arial"/>
              <a:cs typeface="Arial"/>
            </a:endParaRPr>
          </a:p>
          <a:p>
            <a:pPr marL="12700" marR="887094"/>
            <a:r>
              <a:rPr lang="en-GB" sz="2000" spc="-10" dirty="0">
                <a:latin typeface="Arial"/>
                <a:cs typeface="Arial"/>
              </a:rPr>
              <a:t>Public Health</a:t>
            </a:r>
            <a:endParaRPr lang="en-GB" sz="2000" dirty="0">
              <a:latin typeface="Arial"/>
              <a:cs typeface="Arial"/>
            </a:endParaRPr>
          </a:p>
          <a:p>
            <a:pPr marL="12700" marR="887094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Respiratory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Medicine </a:t>
            </a:r>
            <a:r>
              <a:rPr sz="2000" dirty="0">
                <a:latin typeface="Arial"/>
                <a:cs typeface="Arial"/>
              </a:rPr>
              <a:t>Stroke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Medicine</a:t>
            </a:r>
            <a:endParaRPr sz="2000" dirty="0">
              <a:latin typeface="Arial"/>
              <a:cs typeface="Arial"/>
            </a:endParaRPr>
          </a:p>
          <a:p>
            <a:pPr marL="12700" marR="58864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Trauma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lang="en-GB" sz="2000" dirty="0"/>
              <a:t>Orthopaedics</a:t>
            </a:r>
            <a:r>
              <a:rPr sz="2000" spc="-10" dirty="0">
                <a:latin typeface="Arial"/>
                <a:cs typeface="Arial"/>
              </a:rPr>
              <a:t> Urology</a:t>
            </a:r>
            <a:endParaRPr lang="en-GB" sz="2000" spc="-1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20040" y="441959"/>
            <a:ext cx="5697220" cy="622300"/>
          </a:xfrm>
          <a:custGeom>
            <a:avLst/>
            <a:gdLst/>
            <a:ahLst/>
            <a:cxnLst/>
            <a:rect l="l" t="t" r="r" b="b"/>
            <a:pathLst>
              <a:path w="5697220" h="622300">
                <a:moveTo>
                  <a:pt x="5696712" y="0"/>
                </a:moveTo>
                <a:lnTo>
                  <a:pt x="0" y="0"/>
                </a:lnTo>
                <a:lnTo>
                  <a:pt x="0" y="621791"/>
                </a:lnTo>
                <a:lnTo>
                  <a:pt x="5696712" y="621791"/>
                </a:lnTo>
                <a:lnTo>
                  <a:pt x="5696712" y="0"/>
                </a:lnTo>
                <a:close/>
              </a:path>
            </a:pathLst>
          </a:custGeom>
          <a:solidFill>
            <a:srgbClr val="9B5A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330200" y="423672"/>
            <a:ext cx="8483600" cy="488159"/>
          </a:xfrm>
          <a:prstGeom prst="rect">
            <a:avLst/>
          </a:prstGeom>
        </p:spPr>
        <p:txBody>
          <a:bodyPr vert="horz" wrap="square" lIns="0" tIns="117678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lang="en-GB" spc="-10" dirty="0"/>
              <a:t>Education centres</a:t>
            </a:r>
            <a:endParaRPr spc="-1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454" y="2191909"/>
            <a:ext cx="2127687" cy="190500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14526" y="5602079"/>
            <a:ext cx="4249420" cy="1072574"/>
            <a:chOff x="320040" y="4706157"/>
            <a:chExt cx="4249420" cy="13442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" y="4706157"/>
              <a:ext cx="2209800" cy="13441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2135" y="4724460"/>
              <a:ext cx="1956986" cy="132581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14526" y="4221437"/>
            <a:ext cx="3891279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6535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24</a:t>
            </a:r>
            <a:r>
              <a:rPr lang="en-GB" sz="1600" spc="-35" dirty="0">
                <a:latin typeface="Arial"/>
                <a:cs typeface="Arial"/>
              </a:rPr>
              <a:t>/7 </a:t>
            </a:r>
            <a:r>
              <a:rPr sz="1600" dirty="0">
                <a:latin typeface="Arial"/>
                <a:cs typeface="Arial"/>
              </a:rPr>
              <a:t>access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Libraries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available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both </a:t>
            </a:r>
            <a:r>
              <a:rPr sz="1600" dirty="0">
                <a:latin typeface="Arial"/>
                <a:cs typeface="Arial"/>
              </a:rPr>
              <a:t>sites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Modern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I.T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facilities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Wi-Fi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access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available </a:t>
            </a:r>
            <a:r>
              <a:rPr sz="1600" dirty="0">
                <a:latin typeface="Arial"/>
                <a:cs typeface="Arial"/>
              </a:rPr>
              <a:t>throughout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hospitals.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4BE13F-498F-894C-0C71-00C40B9A6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877" y="3860023"/>
            <a:ext cx="1581735" cy="2814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E0B58-B1FA-17FA-BE49-E0DFDD382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259" y="4601695"/>
            <a:ext cx="2152075" cy="20728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1EA584-FB11-B2B4-ABB7-912A7AE42CA4}"/>
              </a:ext>
            </a:extLst>
          </p:cNvPr>
          <p:cNvSpPr txBox="1"/>
          <p:nvPr/>
        </p:nvSpPr>
        <p:spPr>
          <a:xfrm>
            <a:off x="320040" y="1262206"/>
            <a:ext cx="848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>
                <a:latin typeface="Arial"/>
                <a:cs typeface="Arial"/>
              </a:rPr>
              <a:t>Both hospitals have Education</a:t>
            </a:r>
            <a:r>
              <a:rPr lang="en-GB" sz="1600" spc="-10" dirty="0">
                <a:latin typeface="Arial"/>
                <a:cs typeface="Arial"/>
              </a:rPr>
              <a:t> </a:t>
            </a:r>
            <a:r>
              <a:rPr lang="en-GB" sz="1600" dirty="0">
                <a:latin typeface="Arial"/>
                <a:cs typeface="Arial"/>
              </a:rPr>
              <a:t>Centres</a:t>
            </a:r>
            <a:r>
              <a:rPr lang="en-GB" sz="1600" spc="-10" dirty="0">
                <a:latin typeface="Arial"/>
                <a:cs typeface="Arial"/>
              </a:rPr>
              <a:t> </a:t>
            </a:r>
            <a:r>
              <a:rPr lang="en-GB" sz="1600" dirty="0">
                <a:latin typeface="Arial"/>
                <a:cs typeface="Arial"/>
              </a:rPr>
              <a:t>with Simulation</a:t>
            </a:r>
            <a:r>
              <a:rPr lang="en-GB" sz="1600" spc="-35" dirty="0">
                <a:latin typeface="Arial"/>
                <a:cs typeface="Arial"/>
              </a:rPr>
              <a:t> </a:t>
            </a:r>
            <a:r>
              <a:rPr lang="en-GB" sz="1600" dirty="0">
                <a:latin typeface="Arial"/>
                <a:cs typeface="Arial"/>
              </a:rPr>
              <a:t>suites and clinical skills rooms. As well as </a:t>
            </a:r>
            <a:r>
              <a:rPr lang="en-GB" sz="1600" spc="-10" dirty="0">
                <a:latin typeface="Arial"/>
                <a:cs typeface="Arial"/>
              </a:rPr>
              <a:t>high fidelity manikins (adult, paediatric, obstetric) there are a wide range of clinical skills trainers. </a:t>
            </a:r>
            <a:endParaRPr lang="en-GB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C90A2B-C10E-E37C-BAD1-BED68AB0D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969" y="2080839"/>
            <a:ext cx="1881787" cy="1595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43406A-1C5D-FD50-1608-BB75FB8B9460}"/>
              </a:ext>
            </a:extLst>
          </p:cNvPr>
          <p:cNvSpPr txBox="1"/>
          <p:nvPr/>
        </p:nvSpPr>
        <p:spPr>
          <a:xfrm>
            <a:off x="2681102" y="2443230"/>
            <a:ext cx="40243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spc="-10" dirty="0">
                <a:latin typeface="Arial"/>
                <a:cs typeface="Arial"/>
              </a:rPr>
              <a:t>These are available for skills practise, and all Foundation doctors receive simulation training and clinical skills training within their foundation teaching programme</a:t>
            </a:r>
            <a:endParaRPr lang="en-GB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231" y="423672"/>
            <a:ext cx="5697220" cy="622300"/>
          </a:xfrm>
          <a:custGeom>
            <a:avLst/>
            <a:gdLst/>
            <a:ahLst/>
            <a:cxnLst/>
            <a:rect l="l" t="t" r="r" b="b"/>
            <a:pathLst>
              <a:path w="5697220" h="622300">
                <a:moveTo>
                  <a:pt x="5696712" y="0"/>
                </a:moveTo>
                <a:lnTo>
                  <a:pt x="0" y="0"/>
                </a:lnTo>
                <a:lnTo>
                  <a:pt x="0" y="621791"/>
                </a:lnTo>
                <a:lnTo>
                  <a:pt x="5696712" y="621791"/>
                </a:lnTo>
                <a:lnTo>
                  <a:pt x="5696712" y="0"/>
                </a:lnTo>
                <a:close/>
              </a:path>
            </a:pathLst>
          </a:custGeom>
          <a:solidFill>
            <a:srgbClr val="9B5A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949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spc="-170" dirty="0"/>
              <a:t> </a:t>
            </a:r>
            <a:r>
              <a:rPr dirty="0"/>
              <a:t>Activities/</a:t>
            </a:r>
            <a:r>
              <a:rPr spc="-65" dirty="0"/>
              <a:t> </a:t>
            </a:r>
            <a:r>
              <a:rPr dirty="0"/>
              <a:t>Doctors</a:t>
            </a:r>
            <a:r>
              <a:rPr spc="-90" dirty="0"/>
              <a:t> </a:t>
            </a:r>
            <a:r>
              <a:rPr spc="-20" dirty="0"/>
              <a:t>Mess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8980" y="1389710"/>
            <a:ext cx="7900620" cy="168892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>
                <a:latin typeface="Arial"/>
                <a:cs typeface="Arial"/>
              </a:rPr>
              <a:t>We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have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active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Doctors’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Mess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Committee</a:t>
            </a:r>
            <a:r>
              <a:rPr spc="-90" dirty="0">
                <a:latin typeface="Arial"/>
                <a:cs typeface="Arial"/>
              </a:rPr>
              <a:t> </a:t>
            </a:r>
            <a:r>
              <a:rPr lang="en-GB" spc="-90" dirty="0">
                <a:latin typeface="Arial"/>
                <a:cs typeface="Arial"/>
              </a:rPr>
              <a:t>who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arrange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various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social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events </a:t>
            </a:r>
            <a:r>
              <a:rPr dirty="0">
                <a:latin typeface="Arial"/>
                <a:cs typeface="Arial"/>
              </a:rPr>
              <a:t>throughout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year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including</a:t>
            </a:r>
            <a:r>
              <a:rPr spc="-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‘pay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day’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themed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outings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other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regular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mess </a:t>
            </a:r>
            <a:r>
              <a:rPr dirty="0">
                <a:latin typeface="Arial"/>
                <a:cs typeface="Arial"/>
              </a:rPr>
              <a:t>nights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organised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by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F1s.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dirty="0">
              <a:latin typeface="Arial"/>
              <a:cs typeface="Arial"/>
            </a:endParaRPr>
          </a:p>
          <a:p>
            <a:pPr marL="12700" marR="334899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We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also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hold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annual</a:t>
            </a:r>
            <a:r>
              <a:rPr lang="en-GB"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cricket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match</a:t>
            </a:r>
            <a:endParaRPr lang="en-GB" spc="-40" dirty="0">
              <a:latin typeface="Arial"/>
              <a:cs typeface="Arial"/>
            </a:endParaRPr>
          </a:p>
          <a:p>
            <a:pPr marL="12700" marR="334899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Residents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against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Consultants.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2336" y="2142744"/>
            <a:ext cx="8491855" cy="4090670"/>
            <a:chOff x="402336" y="2142744"/>
            <a:chExt cx="8491855" cy="40906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6383" y="2142744"/>
              <a:ext cx="4297679" cy="18166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336" y="3304032"/>
              <a:ext cx="4026408" cy="292912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853683" y="4495800"/>
            <a:ext cx="3783077" cy="1275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As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F1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Induction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be </a:t>
            </a:r>
            <a:r>
              <a:rPr sz="1600" dirty="0">
                <a:latin typeface="Arial"/>
                <a:cs typeface="Arial"/>
              </a:rPr>
              <a:t>invited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attend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our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annual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F1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BBQ.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good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opportunity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get</a:t>
            </a:r>
            <a:r>
              <a:rPr sz="1600" spc="-25" dirty="0">
                <a:latin typeface="Arial"/>
                <a:cs typeface="Arial"/>
              </a:rPr>
              <a:t> to </a:t>
            </a:r>
            <a:r>
              <a:rPr sz="1600" dirty="0">
                <a:latin typeface="Arial"/>
                <a:cs typeface="Arial"/>
              </a:rPr>
              <a:t>know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F1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colleagues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whilst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enjoying </a:t>
            </a:r>
            <a:r>
              <a:rPr sz="1600" dirty="0">
                <a:latin typeface="Arial"/>
                <a:cs typeface="Arial"/>
              </a:rPr>
              <a:t>delicious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food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our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scenic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venue!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71856" y="423672"/>
            <a:ext cx="5724144" cy="839332"/>
          </a:xfrm>
          <a:prstGeom prst="rect">
            <a:avLst/>
          </a:prstGeom>
          <a:solidFill>
            <a:srgbClr val="9B5AA2"/>
          </a:solidFill>
        </p:spPr>
        <p:txBody>
          <a:bodyPr vert="horz" wrap="square" lIns="0" tIns="996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85"/>
              </a:spcBef>
            </a:pPr>
            <a:r>
              <a:rPr dirty="0"/>
              <a:t>Local</a:t>
            </a:r>
            <a:r>
              <a:rPr spc="-114" dirty="0"/>
              <a:t> </a:t>
            </a:r>
            <a:r>
              <a:rPr spc="-10" dirty="0"/>
              <a:t>Amenities</a:t>
            </a:r>
            <a:r>
              <a:rPr lang="en-GB" spc="-10" dirty="0"/>
              <a:t> </a:t>
            </a:r>
            <a:r>
              <a:rPr spc="-10" dirty="0"/>
              <a:t>/</a:t>
            </a:r>
            <a:r>
              <a:rPr lang="en-GB" spc="-10" dirty="0"/>
              <a:t> </a:t>
            </a:r>
            <a:r>
              <a:rPr spc="-10" dirty="0"/>
              <a:t>Attractions</a:t>
            </a:r>
            <a:br>
              <a:rPr lang="en-GB" sz="400" spc="-10" dirty="0"/>
            </a:b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911542" y="1524000"/>
            <a:ext cx="7320915" cy="4756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Maidstone</a:t>
            </a:r>
            <a:endParaRPr sz="1600" b="1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80"/>
              </a:spcBef>
            </a:pPr>
            <a:endParaRPr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Maidstone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own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shopping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complex,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restaurants,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bars,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gyms,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leisure</a:t>
            </a:r>
            <a:endParaRPr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centres,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cinema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theatre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within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easy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access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hospital.</a:t>
            </a:r>
            <a:endParaRPr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85"/>
              </a:spcBef>
            </a:pPr>
            <a:endParaRPr sz="16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Leeds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castle,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Mote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Park,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Hop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Farm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Bluewater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Shopping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Centre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local </a:t>
            </a:r>
            <a:r>
              <a:rPr sz="1600" dirty="0">
                <a:latin typeface="Arial"/>
                <a:cs typeface="Arial"/>
              </a:rPr>
              <a:t>attractions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open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year round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easily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accessible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using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local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transport links.</a:t>
            </a:r>
            <a:endParaRPr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85"/>
              </a:spcBef>
            </a:pPr>
            <a:endParaRPr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Tunbridge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Wells</a:t>
            </a:r>
            <a:endParaRPr sz="1600" b="1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80"/>
              </a:spcBef>
            </a:pPr>
            <a:endParaRPr sz="1600" dirty="0">
              <a:latin typeface="Arial"/>
              <a:cs typeface="Arial"/>
            </a:endParaRPr>
          </a:p>
          <a:p>
            <a:pPr marL="12700" marR="85090" algn="just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Tunbridge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Wells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renowned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superb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range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high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street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boutique </a:t>
            </a:r>
            <a:r>
              <a:rPr sz="1600" dirty="0">
                <a:latin typeface="Arial"/>
                <a:cs typeface="Arial"/>
              </a:rPr>
              <a:t>shops,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restaurants,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cafes,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pubs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bars.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Two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theatres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means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access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regular </a:t>
            </a:r>
            <a:r>
              <a:rPr sz="1600" dirty="0">
                <a:latin typeface="Arial"/>
                <a:cs typeface="Arial"/>
              </a:rPr>
              <a:t>plays,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dance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comedy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performances.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There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easy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access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gym, </a:t>
            </a:r>
            <a:r>
              <a:rPr sz="1600" dirty="0">
                <a:latin typeface="Arial"/>
                <a:cs typeface="Arial"/>
              </a:rPr>
              <a:t>cinema,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bowling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many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retail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outlets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Knights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Park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Leisure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complex.</a:t>
            </a:r>
            <a:endParaRPr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85"/>
              </a:spcBef>
            </a:pPr>
            <a:endParaRPr sz="1600" dirty="0">
              <a:latin typeface="Arial"/>
              <a:cs typeface="Arial"/>
            </a:endParaRPr>
          </a:p>
          <a:p>
            <a:pPr marL="12700" marR="346710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hospital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situated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outstanding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natural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beauty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plenty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opportunities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walk,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boat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bike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ride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including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Bewl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Water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Lake,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Hop </a:t>
            </a:r>
            <a:r>
              <a:rPr sz="1600" dirty="0">
                <a:latin typeface="Arial"/>
                <a:cs typeface="Arial"/>
              </a:rPr>
              <a:t>Farm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number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vineyards,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castles,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gardens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stately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homes.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B77FFF671174EA6BDAFF0635709A4" ma:contentTypeVersion="28" ma:contentTypeDescription="Create a new document." ma:contentTypeScope="" ma:versionID="0d8b2cd899b7515c265dc6df032c69b3">
  <xsd:schema xmlns:xsd="http://www.w3.org/2001/XMLSchema" xmlns:xs="http://www.w3.org/2001/XMLSchema" xmlns:p="http://schemas.microsoft.com/office/2006/metadata/properties" xmlns:ns2="d0e1770b-f5b5-4095-9334-ed01cb03e1ee" xmlns:ns3="adb28bee-d5fe-489b-9e7a-8ceb5dc9ebbd" xmlns:ns4="http://schemas.microsoft.com/sharepoint/v4" targetNamespace="http://schemas.microsoft.com/office/2006/metadata/properties" ma:root="true" ma:fieldsID="db0fd63891d69e7fdb60809e57894b89" ns2:_="" ns3:_="" ns4:_="">
    <xsd:import namespace="d0e1770b-f5b5-4095-9334-ed01cb03e1ee"/>
    <xsd:import namespace="adb28bee-d5fe-489b-9e7a-8ceb5dc9ebb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MediaServiceDateTaken" minOccurs="0"/>
                <xsd:element ref="ns2:MediaLengthInSeconds" minOccurs="0"/>
                <xsd:element ref="ns3:_ip_UnifiedCompliancePolicyProperties" minOccurs="0"/>
                <xsd:element ref="ns3:_ip_UnifiedCompliancePolicyUIActio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Location" minOccurs="0"/>
                <xsd:element ref="ns2:MediaServiceOCR" minOccurs="0"/>
                <xsd:element ref="ns4:IconOverlay" minOccurs="0"/>
                <xsd:element ref="ns2:MediaServiceBillingMetadata" minOccurs="0"/>
                <xsd:element ref="ns2:TestingC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1770b-f5b5-4095-9334-ed01cb03e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TestingCP" ma:index="27" nillable="true" ma:displayName="Testing CP" ma:format="Dropdown" ma:internalName="TestingCP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28bee-d5fe-489b-9e7a-8ceb5dc9eb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7dbe632-9b29-449e-8c95-784cada7ccd6}" ma:internalName="TaxCatchAll" ma:showField="CatchAllData" ma:web="adb28bee-d5fe-489b-9e7a-8ceb5dc9eb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adb28bee-d5fe-489b-9e7a-8ceb5dc9ebbd" xsi:nil="true"/>
    <IconOverlay xmlns="http://schemas.microsoft.com/sharepoint/v4" xsi:nil="true"/>
    <TestingCP xmlns="d0e1770b-f5b5-4095-9334-ed01cb03e1ee" xsi:nil="true"/>
    <_ip_UnifiedCompliancePolicyProperties xmlns="adb28bee-d5fe-489b-9e7a-8ceb5dc9ebbd" xsi:nil="true"/>
    <lcf76f155ced4ddcb4097134ff3c332f xmlns="d0e1770b-f5b5-4095-9334-ed01cb03e1ee">
      <Terms xmlns="http://schemas.microsoft.com/office/infopath/2007/PartnerControls"/>
    </lcf76f155ced4ddcb4097134ff3c332f>
    <TaxCatchAll xmlns="adb28bee-d5fe-489b-9e7a-8ceb5dc9ebbd" xsi:nil="true"/>
  </documentManagement>
</p:properties>
</file>

<file path=customXml/itemProps1.xml><?xml version="1.0" encoding="utf-8"?>
<ds:datastoreItem xmlns:ds="http://schemas.openxmlformats.org/officeDocument/2006/customXml" ds:itemID="{CC6A6467-55E0-4C0B-B548-6AB84FAB43A5}"/>
</file>

<file path=customXml/itemProps2.xml><?xml version="1.0" encoding="utf-8"?>
<ds:datastoreItem xmlns:ds="http://schemas.openxmlformats.org/officeDocument/2006/customXml" ds:itemID="{36909401-4394-414B-872A-878B1607828C}"/>
</file>

<file path=customXml/itemProps3.xml><?xml version="1.0" encoding="utf-8"?>
<ds:datastoreItem xmlns:ds="http://schemas.openxmlformats.org/officeDocument/2006/customXml" ds:itemID="{14A73798-8D1D-485B-BD65-7E913D206BB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887</Words>
  <Application>Microsoft Office PowerPoint</Application>
  <PresentationFormat>On-screen Show (4:3)</PresentationFormat>
  <Paragraphs>102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Aptos</vt:lpstr>
      <vt:lpstr>Arial</vt:lpstr>
      <vt:lpstr>Office Theme</vt:lpstr>
      <vt:lpstr>Maidstone and Tunbridge Wells NHS Trust</vt:lpstr>
      <vt:lpstr>Meet the Team</vt:lpstr>
      <vt:lpstr>Location</vt:lpstr>
      <vt:lpstr>Car Parking</vt:lpstr>
      <vt:lpstr>Accommodation</vt:lpstr>
      <vt:lpstr>Placements</vt:lpstr>
      <vt:lpstr>Education centres</vt:lpstr>
      <vt:lpstr>Social Activities/ Doctors Mess</vt:lpstr>
      <vt:lpstr>Local Amenities / Attractions </vt:lpstr>
      <vt:lpstr>Any Questions?</vt:lpstr>
      <vt:lpstr>We hope that you will consider our Trust for your Foundation Programme application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Newman</dc:creator>
  <cp:lastModifiedBy>BATES, Vikki (NHS ENGLAND)</cp:lastModifiedBy>
  <cp:revision>20</cp:revision>
  <dcterms:created xsi:type="dcterms:W3CDTF">2026-03-04T14:05:47Z</dcterms:created>
  <dcterms:modified xsi:type="dcterms:W3CDTF">2026-03-16T16:36:38Z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2026-03-04T00:00:00Z</vt:filetime>
  </property>
  <property fmtid="{D5CDD505-2E9C-101B-9397-08002B2CF9AE}" pid="5" name="Producer">
    <vt:lpwstr>Microsoft® PowerPoint® 2019</vt:lpwstr>
  </property>
  <property fmtid="{D5CDD505-2E9C-101B-9397-08002B2CF9AE}" pid="6" name="ContentTypeId">
    <vt:lpwstr>0x010100951B77FFF671174EA6BDAFF0635709A4</vt:lpwstr>
  </property>
</Properties>
</file>