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60" r:id="rId3"/>
    <p:sldId id="259" r:id="rId4"/>
    <p:sldId id="264" r:id="rId5"/>
    <p:sldId id="261" r:id="rId6"/>
    <p:sldId id="267" r:id="rId7"/>
    <p:sldId id="290" r:id="rId8"/>
    <p:sldId id="291" r:id="rId9"/>
    <p:sldId id="269" r:id="rId10"/>
    <p:sldId id="293" r:id="rId11"/>
    <p:sldId id="295" r:id="rId12"/>
    <p:sldId id="277" r:id="rId13"/>
    <p:sldId id="279" r:id="rId14"/>
    <p:sldId id="297" r:id="rId15"/>
    <p:sldId id="294" r:id="rId16"/>
    <p:sldId id="296" r:id="rId17"/>
    <p:sldId id="283" r:id="rId18"/>
    <p:sldId id="285" r:id="rId19"/>
    <p:sldId id="289" r:id="rId2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AC54D2-D596-CC95-029E-BE2D53994E72}" name="VARCOE, Russell (ASHFORD AND ST PETER'S HOSPITALS NHS FOUNDATION TRUST)" initials="RV" userId="S::russell.varcoe@nhs.net::7f466866-431c-4871-b15c-cc4238c6f2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649" autoAdjust="0"/>
  </p:normalViewPr>
  <p:slideViewPr>
    <p:cSldViewPr snapToGrid="0">
      <p:cViewPr varScale="1">
        <p:scale>
          <a:sx n="59" d="100"/>
          <a:sy n="59" d="100"/>
        </p:scale>
        <p:origin x="1484"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FEC3E4C-CD7D-4491-AB88-989B6E344A9C}" type="datetimeFigureOut">
              <a:rPr lang="en-GB" smtClean="0"/>
              <a:t>17/03/2026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5A81FC3-4BD8-4570-9908-F2C2FD392C13}" type="slidenum">
              <a:rPr lang="en-GB" smtClean="0"/>
              <a:t>‹#›</a:t>
            </a:fld>
            <a:endParaRPr lang="en-GB"/>
          </a:p>
        </p:txBody>
      </p:sp>
    </p:spTree>
    <p:extLst>
      <p:ext uri="{BB962C8B-B14F-4D97-AF65-F5344CB8AC3E}">
        <p14:creationId xmlns:p14="http://schemas.microsoft.com/office/powerpoint/2010/main" val="399627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A81FC3-4BD8-4570-9908-F2C2FD392C13}" type="slidenum">
              <a:rPr lang="en-GB" smtClean="0"/>
              <a:t>1</a:t>
            </a:fld>
            <a:endParaRPr lang="en-GB"/>
          </a:p>
        </p:txBody>
      </p:sp>
    </p:spTree>
    <p:extLst>
      <p:ext uri="{BB962C8B-B14F-4D97-AF65-F5344CB8AC3E}">
        <p14:creationId xmlns:p14="http://schemas.microsoft.com/office/powerpoint/2010/main" val="40246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have 57 F1 posts in all sorts of specialties, mostly with a focus on ‘Medicine’ Specialties but with some surgical, </a:t>
            </a:r>
            <a:r>
              <a:rPr lang="en-GB" dirty="0" err="1"/>
              <a:t>paeds</a:t>
            </a:r>
            <a:r>
              <a:rPr lang="en-GB" dirty="0"/>
              <a:t> &amp; other posts.</a:t>
            </a:r>
          </a:p>
          <a:p>
            <a:r>
              <a:rPr lang="en-GB" dirty="0"/>
              <a:t>We also have 57 F2 posts, which are again, in all sorts of specialties but include A&amp;E, O&amp;G and GP with some special interest posts</a:t>
            </a:r>
          </a:p>
        </p:txBody>
      </p:sp>
      <p:sp>
        <p:nvSpPr>
          <p:cNvPr id="4" name="Slide Number Placeholder 3"/>
          <p:cNvSpPr>
            <a:spLocks noGrp="1"/>
          </p:cNvSpPr>
          <p:nvPr>
            <p:ph type="sldNum" sz="quarter" idx="5"/>
          </p:nvPr>
        </p:nvSpPr>
        <p:spPr/>
        <p:txBody>
          <a:bodyPr/>
          <a:lstStyle/>
          <a:p>
            <a:fld id="{D5A81FC3-4BD8-4570-9908-F2C2FD392C13}" type="slidenum">
              <a:rPr lang="en-GB" smtClean="0"/>
              <a:t>10</a:t>
            </a:fld>
            <a:endParaRPr lang="en-GB"/>
          </a:p>
        </p:txBody>
      </p:sp>
    </p:spTree>
    <p:extLst>
      <p:ext uri="{BB962C8B-B14F-4D97-AF65-F5344CB8AC3E}">
        <p14:creationId xmlns:p14="http://schemas.microsoft.com/office/powerpoint/2010/main" val="173486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our posts do include on-call or weekend rotas that are in a different specialty to the ‘named’ specialty.</a:t>
            </a:r>
          </a:p>
        </p:txBody>
      </p:sp>
      <p:sp>
        <p:nvSpPr>
          <p:cNvPr id="4" name="Slide Number Placeholder 3"/>
          <p:cNvSpPr>
            <a:spLocks noGrp="1"/>
          </p:cNvSpPr>
          <p:nvPr>
            <p:ph type="sldNum" sz="quarter" idx="5"/>
          </p:nvPr>
        </p:nvSpPr>
        <p:spPr/>
        <p:txBody>
          <a:bodyPr/>
          <a:lstStyle/>
          <a:p>
            <a:fld id="{D5A81FC3-4BD8-4570-9908-F2C2FD392C13}" type="slidenum">
              <a:rPr lang="en-GB" smtClean="0"/>
              <a:t>11</a:t>
            </a:fld>
            <a:endParaRPr lang="en-GB"/>
          </a:p>
        </p:txBody>
      </p:sp>
    </p:spTree>
    <p:extLst>
      <p:ext uri="{BB962C8B-B14F-4D97-AF65-F5344CB8AC3E}">
        <p14:creationId xmlns:p14="http://schemas.microsoft.com/office/powerpoint/2010/main" val="980498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Educational supervisor remains with the doctor for two years. A separate Clinical Supervisor will still be given for each four month placement.</a:t>
            </a:r>
          </a:p>
          <a:p>
            <a:endParaRPr lang="en-GB" dirty="0"/>
          </a:p>
          <a:p>
            <a:r>
              <a:rPr lang="en-GB" dirty="0"/>
              <a:t>We encourage FYs to undertake tasters.</a:t>
            </a:r>
          </a:p>
          <a:p>
            <a:endParaRPr lang="en-GB" dirty="0"/>
          </a:p>
          <a:p>
            <a:r>
              <a:rPr lang="en-GB" dirty="0"/>
              <a:t>We provide the opportunity for all Foundation Doctors to meet with a clinical and non-clinical member of the education team (usually programme director &amp; manager) in January/February, in order that everything is in place for ARCP in June, have a discussion about career opportunities and the chance to raise any concerns.</a:t>
            </a:r>
          </a:p>
          <a:p>
            <a:endParaRPr lang="en-GB" dirty="0"/>
          </a:p>
          <a:p>
            <a:r>
              <a:rPr lang="en-GB" dirty="0"/>
              <a:t>We appoint not only Year reps as leads for feeding back and communicating between the education team and the foundation cohort.</a:t>
            </a:r>
          </a:p>
        </p:txBody>
      </p:sp>
      <p:sp>
        <p:nvSpPr>
          <p:cNvPr id="4" name="Slide Number Placeholder 3"/>
          <p:cNvSpPr>
            <a:spLocks noGrp="1"/>
          </p:cNvSpPr>
          <p:nvPr>
            <p:ph type="sldNum" sz="quarter" idx="5"/>
          </p:nvPr>
        </p:nvSpPr>
        <p:spPr/>
        <p:txBody>
          <a:bodyPr/>
          <a:lstStyle/>
          <a:p>
            <a:fld id="{D5A81FC3-4BD8-4570-9908-F2C2FD392C13}" type="slidenum">
              <a:rPr lang="en-GB" smtClean="0"/>
              <a:t>12</a:t>
            </a:fld>
            <a:endParaRPr lang="en-GB"/>
          </a:p>
        </p:txBody>
      </p:sp>
    </p:spTree>
    <p:extLst>
      <p:ext uri="{BB962C8B-B14F-4D97-AF65-F5344CB8AC3E}">
        <p14:creationId xmlns:p14="http://schemas.microsoft.com/office/powerpoint/2010/main" val="2088451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run a very varied core teaching programme which is rostered. Currently this is fortnightly, alternate weeks for F1 and F2, that is curriculum mapped. Built into this are careers development sessions and wellbeing sessions.</a:t>
            </a:r>
          </a:p>
          <a:p>
            <a:endParaRPr lang="en-GB" dirty="0"/>
          </a:p>
          <a:p>
            <a:r>
              <a:rPr lang="en-GB" dirty="0"/>
              <a:t>We have an engaging, supportive and friendly simulation &amp; clinical skills team at St Peter’s. Simulation is a strongly enforced part of our training programme, and we do try to have these as multi-disciplinary interprofessional learning.</a:t>
            </a:r>
          </a:p>
        </p:txBody>
      </p:sp>
      <p:sp>
        <p:nvSpPr>
          <p:cNvPr id="4" name="Slide Number Placeholder 3"/>
          <p:cNvSpPr>
            <a:spLocks noGrp="1"/>
          </p:cNvSpPr>
          <p:nvPr>
            <p:ph type="sldNum" sz="quarter" idx="5"/>
          </p:nvPr>
        </p:nvSpPr>
        <p:spPr/>
        <p:txBody>
          <a:bodyPr/>
          <a:lstStyle/>
          <a:p>
            <a:fld id="{D5A81FC3-4BD8-4570-9908-F2C2FD392C13}" type="slidenum">
              <a:rPr lang="en-GB" smtClean="0"/>
              <a:t>13</a:t>
            </a:fld>
            <a:endParaRPr lang="en-GB"/>
          </a:p>
        </p:txBody>
      </p:sp>
    </p:spTree>
    <p:extLst>
      <p:ext uri="{BB962C8B-B14F-4D97-AF65-F5344CB8AC3E}">
        <p14:creationId xmlns:p14="http://schemas.microsoft.com/office/powerpoint/2010/main" val="1464554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A81FC3-4BD8-4570-9908-F2C2FD392C13}" type="slidenum">
              <a:rPr lang="en-GB" smtClean="0"/>
              <a:t>14</a:t>
            </a:fld>
            <a:endParaRPr lang="en-GB"/>
          </a:p>
        </p:txBody>
      </p:sp>
    </p:spTree>
    <p:extLst>
      <p:ext uri="{BB962C8B-B14F-4D97-AF65-F5344CB8AC3E}">
        <p14:creationId xmlns:p14="http://schemas.microsoft.com/office/powerpoint/2010/main" val="3336274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trust has a focus on wellbeing, and offers lots of different resources for all sorts of different types of wellbeing. Some pictured here are </a:t>
            </a:r>
          </a:p>
          <a:p>
            <a:pPr marL="171450" indent="-171450">
              <a:buFont typeface="Arial" panose="020B0604020202020204" pitchFamily="34" charset="0"/>
              <a:buChar char="•"/>
            </a:pPr>
            <a:r>
              <a:rPr lang="en-GB" dirty="0"/>
              <a:t>Stream, which allows access to some of your wage early and other money ‘stuff’</a:t>
            </a:r>
          </a:p>
          <a:p>
            <a:pPr marL="171450" indent="-171450">
              <a:buFont typeface="Arial" panose="020B0604020202020204" pitchFamily="34" charset="0"/>
              <a:buChar char="•"/>
            </a:pPr>
            <a:r>
              <a:rPr lang="en-GB" dirty="0" err="1"/>
              <a:t>Vivup</a:t>
            </a:r>
            <a:r>
              <a:rPr lang="en-GB" dirty="0"/>
              <a:t>, which is the trusts staff benefits platform &amp; is the way the Employee Assistance Programme is accessed</a:t>
            </a:r>
          </a:p>
          <a:p>
            <a:pPr marL="171450" indent="-171450">
              <a:buFont typeface="Arial" panose="020B0604020202020204" pitchFamily="34" charset="0"/>
              <a:buChar char="•"/>
            </a:pPr>
            <a:r>
              <a:rPr lang="en-GB" dirty="0"/>
              <a:t>There are may different EDI networks that you can be part of</a:t>
            </a:r>
          </a:p>
          <a:p>
            <a:pPr marL="171450" indent="-171450">
              <a:buFont typeface="Arial" panose="020B0604020202020204" pitchFamily="34" charset="0"/>
              <a:buChar char="•"/>
            </a:pPr>
            <a:r>
              <a:rPr lang="en-GB" dirty="0"/>
              <a:t>The ‘star of the month’ award that recognises individual contribution on a monthly basis</a:t>
            </a:r>
          </a:p>
          <a:p>
            <a:pPr marL="171450" indent="-171450">
              <a:buFont typeface="Arial" panose="020B0604020202020204" pitchFamily="34" charset="0"/>
              <a:buChar char="•"/>
            </a:pPr>
            <a:r>
              <a:rPr lang="en-GB" dirty="0"/>
              <a:t>Other things through the year including events, rounders tournament each year, competitions through the year all the way through to Psychological Incident debriefs</a:t>
            </a:r>
          </a:p>
          <a:p>
            <a:pPr marL="0" indent="0">
              <a:buFont typeface="Arial" panose="020B0604020202020204" pitchFamily="34" charset="0"/>
              <a:buNone/>
            </a:pPr>
            <a:r>
              <a:rPr lang="en-GB" dirty="0"/>
              <a:t>There are other things that the health and wellbeing team do, including provide on-site pastoral support. </a:t>
            </a:r>
          </a:p>
          <a:p>
            <a:pPr marL="0" indent="0">
              <a:buFont typeface="Arial" panose="020B0604020202020204" pitchFamily="34" charset="0"/>
              <a:buNone/>
            </a:pPr>
            <a:r>
              <a:rPr lang="en-GB" dirty="0"/>
              <a:t>Also here a little bit about our award winning food, there is staff only areas at both Ashford &amp; St Peter’s for food, pictured here.</a:t>
            </a:r>
          </a:p>
          <a:p>
            <a:endParaRPr lang="en-GB" dirty="0"/>
          </a:p>
        </p:txBody>
      </p:sp>
      <p:sp>
        <p:nvSpPr>
          <p:cNvPr id="4" name="Slide Number Placeholder 3"/>
          <p:cNvSpPr>
            <a:spLocks noGrp="1"/>
          </p:cNvSpPr>
          <p:nvPr>
            <p:ph type="sldNum" sz="quarter" idx="5"/>
          </p:nvPr>
        </p:nvSpPr>
        <p:spPr/>
        <p:txBody>
          <a:bodyPr/>
          <a:lstStyle/>
          <a:p>
            <a:fld id="{D5A81FC3-4BD8-4570-9908-F2C2FD392C13}" type="slidenum">
              <a:rPr lang="en-GB" smtClean="0"/>
              <a:t>15</a:t>
            </a:fld>
            <a:endParaRPr lang="en-GB"/>
          </a:p>
        </p:txBody>
      </p:sp>
    </p:spTree>
    <p:extLst>
      <p:ext uri="{BB962C8B-B14F-4D97-AF65-F5344CB8AC3E}">
        <p14:creationId xmlns:p14="http://schemas.microsoft.com/office/powerpoint/2010/main" val="2262336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Just some photos (albeit not the best quality) here to show you the wellbeing hubs, Gym @ SPH, and the seating in the </a:t>
            </a:r>
            <a:r>
              <a:rPr lang="en-GB" dirty="0" err="1"/>
              <a:t>Edukitchen</a:t>
            </a:r>
            <a:endParaRPr lang="en-GB" dirty="0"/>
          </a:p>
          <a:p>
            <a:endParaRPr lang="en-GB" dirty="0"/>
          </a:p>
        </p:txBody>
      </p:sp>
      <p:sp>
        <p:nvSpPr>
          <p:cNvPr id="4" name="Slide Number Placeholder 3"/>
          <p:cNvSpPr>
            <a:spLocks noGrp="1"/>
          </p:cNvSpPr>
          <p:nvPr>
            <p:ph type="sldNum" sz="quarter" idx="5"/>
          </p:nvPr>
        </p:nvSpPr>
        <p:spPr/>
        <p:txBody>
          <a:bodyPr/>
          <a:lstStyle/>
          <a:p>
            <a:fld id="{D5A81FC3-4BD8-4570-9908-F2C2FD392C13}" type="slidenum">
              <a:rPr lang="en-GB" smtClean="0"/>
              <a:t>16</a:t>
            </a:fld>
            <a:endParaRPr lang="en-GB"/>
          </a:p>
        </p:txBody>
      </p:sp>
    </p:spTree>
    <p:extLst>
      <p:ext uri="{BB962C8B-B14F-4D97-AF65-F5344CB8AC3E}">
        <p14:creationId xmlns:p14="http://schemas.microsoft.com/office/powerpoint/2010/main" val="349699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our hospital’s no longer have physical libraries, there is still a knowledge service that runs over both sites. We have maintained Study Spaces at both sites, with PCs that are accessible 24/7. The knowledge service team are able to help with evidence searching, and can help you with online resources and can still source physical books if required.</a:t>
            </a:r>
          </a:p>
        </p:txBody>
      </p:sp>
      <p:sp>
        <p:nvSpPr>
          <p:cNvPr id="4" name="Slide Number Placeholder 3"/>
          <p:cNvSpPr>
            <a:spLocks noGrp="1"/>
          </p:cNvSpPr>
          <p:nvPr>
            <p:ph type="sldNum" sz="quarter" idx="5"/>
          </p:nvPr>
        </p:nvSpPr>
        <p:spPr/>
        <p:txBody>
          <a:bodyPr/>
          <a:lstStyle/>
          <a:p>
            <a:fld id="{D5A81FC3-4BD8-4570-9908-F2C2FD392C13}" type="slidenum">
              <a:rPr lang="en-GB" smtClean="0"/>
              <a:t>17</a:t>
            </a:fld>
            <a:endParaRPr lang="en-GB"/>
          </a:p>
        </p:txBody>
      </p:sp>
    </p:spTree>
    <p:extLst>
      <p:ext uri="{BB962C8B-B14F-4D97-AF65-F5344CB8AC3E}">
        <p14:creationId xmlns:p14="http://schemas.microsoft.com/office/powerpoint/2010/main" val="2193776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Medical Workforce handle all aspects of your employment that do not pertain to your training. This includes rostering, leave (outside of Study Leave), travel/relocation expenses that are not associate with Study, rest facilities, work scheduling, contracts.</a:t>
            </a:r>
          </a:p>
        </p:txBody>
      </p:sp>
      <p:sp>
        <p:nvSpPr>
          <p:cNvPr id="4" name="Slide Number Placeholder 3"/>
          <p:cNvSpPr>
            <a:spLocks noGrp="1"/>
          </p:cNvSpPr>
          <p:nvPr>
            <p:ph type="sldNum" sz="quarter" idx="5"/>
          </p:nvPr>
        </p:nvSpPr>
        <p:spPr/>
        <p:txBody>
          <a:bodyPr/>
          <a:lstStyle/>
          <a:p>
            <a:fld id="{D5A81FC3-4BD8-4570-9908-F2C2FD392C13}" type="slidenum">
              <a:rPr lang="en-GB" smtClean="0"/>
              <a:t>18</a:t>
            </a:fld>
            <a:endParaRPr lang="en-GB"/>
          </a:p>
        </p:txBody>
      </p:sp>
    </p:spTree>
    <p:extLst>
      <p:ext uri="{BB962C8B-B14F-4D97-AF65-F5344CB8AC3E}">
        <p14:creationId xmlns:p14="http://schemas.microsoft.com/office/powerpoint/2010/main" val="2141576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A81FC3-4BD8-4570-9908-F2C2FD392C13}" type="slidenum">
              <a:rPr lang="en-GB" smtClean="0"/>
              <a:t>19</a:t>
            </a:fld>
            <a:endParaRPr lang="en-GB"/>
          </a:p>
        </p:txBody>
      </p:sp>
    </p:spTree>
    <p:extLst>
      <p:ext uri="{BB962C8B-B14F-4D97-AF65-F5344CB8AC3E}">
        <p14:creationId xmlns:p14="http://schemas.microsoft.com/office/powerpoint/2010/main" val="263976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a little bit about the trust’s ethos.</a:t>
            </a:r>
          </a:p>
        </p:txBody>
      </p:sp>
      <p:sp>
        <p:nvSpPr>
          <p:cNvPr id="4" name="Slide Number Placeholder 3"/>
          <p:cNvSpPr>
            <a:spLocks noGrp="1"/>
          </p:cNvSpPr>
          <p:nvPr>
            <p:ph type="sldNum" sz="quarter" idx="5"/>
          </p:nvPr>
        </p:nvSpPr>
        <p:spPr/>
        <p:txBody>
          <a:bodyPr/>
          <a:lstStyle/>
          <a:p>
            <a:fld id="{D5A81FC3-4BD8-4570-9908-F2C2FD392C13}" type="slidenum">
              <a:rPr lang="en-GB" smtClean="0"/>
              <a:t>2</a:t>
            </a:fld>
            <a:endParaRPr lang="en-GB"/>
          </a:p>
        </p:txBody>
      </p:sp>
    </p:spTree>
    <p:extLst>
      <p:ext uri="{BB962C8B-B14F-4D97-AF65-F5344CB8AC3E}">
        <p14:creationId xmlns:p14="http://schemas.microsoft.com/office/powerpoint/2010/main" val="206602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Ashford Hospital - The majority of planned care, like day case &amp; orthopaedic surgery &amp; rehabilitation services is provided at Ashford Hospital. New elective surgical centre</a:t>
            </a:r>
          </a:p>
          <a:p>
            <a:r>
              <a:rPr lang="en-GB" dirty="0"/>
              <a:t>St Peter’s Hospital - More complex medical and surgical care and emergency services are provided at St Peter’s Hospital</a:t>
            </a:r>
          </a:p>
          <a:p>
            <a:r>
              <a:rPr lang="en-GB" dirty="0"/>
              <a:t>Woking Community Hospital - Outpatient &amp; rehabilitation services are provided at Woking Community Hospital, with Community Diagnostic Centre.</a:t>
            </a:r>
          </a:p>
          <a:p>
            <a:pPr marL="171450" indent="-171450">
              <a:buFont typeface="Arial" panose="020B0604020202020204" pitchFamily="34" charset="0"/>
              <a:buChar char="•"/>
            </a:pPr>
            <a:r>
              <a:rPr lang="en-GB" dirty="0"/>
              <a:t>Main site for foundation is St Peters</a:t>
            </a:r>
          </a:p>
          <a:p>
            <a:pPr marL="0" indent="0">
              <a:buFont typeface="Arial" panose="020B0604020202020204" pitchFamily="34" charset="0"/>
              <a:buNone/>
            </a:pPr>
            <a:r>
              <a:rPr lang="en-GB" dirty="0"/>
              <a:t>Main centre of population serviced by the hospital are Woking, Weybridge, Staines-Upon Thames and Walton on Thames</a:t>
            </a:r>
          </a:p>
          <a:p>
            <a:pPr marL="0" indent="0">
              <a:buFont typeface="Arial" panose="020B0604020202020204" pitchFamily="34" charset="0"/>
              <a:buNone/>
            </a:pPr>
            <a:r>
              <a:rPr lang="en-GB" dirty="0"/>
              <a:t>Group Model with Royal surrey is to enable clinically-led improvements by enabling sharing best practice and standardising outcomes for patients</a:t>
            </a:r>
          </a:p>
          <a:p>
            <a:endParaRPr lang="en-GB" dirty="0"/>
          </a:p>
        </p:txBody>
      </p:sp>
      <p:sp>
        <p:nvSpPr>
          <p:cNvPr id="4" name="Slide Number Placeholder 3"/>
          <p:cNvSpPr>
            <a:spLocks noGrp="1"/>
          </p:cNvSpPr>
          <p:nvPr>
            <p:ph type="sldNum" sz="quarter" idx="5"/>
          </p:nvPr>
        </p:nvSpPr>
        <p:spPr/>
        <p:txBody>
          <a:bodyPr/>
          <a:lstStyle/>
          <a:p>
            <a:fld id="{D5A81FC3-4BD8-4570-9908-F2C2FD392C13}" type="slidenum">
              <a:rPr lang="en-GB" smtClean="0"/>
              <a:t>3</a:t>
            </a:fld>
            <a:endParaRPr lang="en-GB"/>
          </a:p>
        </p:txBody>
      </p:sp>
    </p:spTree>
    <p:extLst>
      <p:ext uri="{BB962C8B-B14F-4D97-AF65-F5344CB8AC3E}">
        <p14:creationId xmlns:p14="http://schemas.microsoft.com/office/powerpoint/2010/main" val="130731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a little excerpt so you can see what the trust has done over the past year, as we are a busy NHS trust. We serve a population of over 410,000 from Runnymede, Spelthorne, Woking and parts of Elmbridge, Hounslow, Surrey Heath and beyond. We have a very wide demographic over these these areas, but due to our status as DGH, there is a large elderly inpatient cohort.</a:t>
            </a:r>
          </a:p>
        </p:txBody>
      </p:sp>
      <p:sp>
        <p:nvSpPr>
          <p:cNvPr id="4" name="Slide Number Placeholder 3"/>
          <p:cNvSpPr>
            <a:spLocks noGrp="1"/>
          </p:cNvSpPr>
          <p:nvPr>
            <p:ph type="sldNum" sz="quarter" idx="5"/>
          </p:nvPr>
        </p:nvSpPr>
        <p:spPr/>
        <p:txBody>
          <a:bodyPr/>
          <a:lstStyle/>
          <a:p>
            <a:fld id="{D5A81FC3-4BD8-4570-9908-F2C2FD392C13}" type="slidenum">
              <a:rPr lang="en-GB" smtClean="0"/>
              <a:t>4</a:t>
            </a:fld>
            <a:endParaRPr lang="en-GB"/>
          </a:p>
        </p:txBody>
      </p:sp>
    </p:spTree>
    <p:extLst>
      <p:ext uri="{BB962C8B-B14F-4D97-AF65-F5344CB8AC3E}">
        <p14:creationId xmlns:p14="http://schemas.microsoft.com/office/powerpoint/2010/main" val="154859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A81FC3-4BD8-4570-9908-F2C2FD392C13}" type="slidenum">
              <a:rPr lang="en-GB" smtClean="0"/>
              <a:t>5</a:t>
            </a:fld>
            <a:endParaRPr lang="en-GB"/>
          </a:p>
        </p:txBody>
      </p:sp>
    </p:spTree>
    <p:extLst>
      <p:ext uri="{BB962C8B-B14F-4D97-AF65-F5344CB8AC3E}">
        <p14:creationId xmlns:p14="http://schemas.microsoft.com/office/powerpoint/2010/main" val="187712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Marked in red are our three main sites</a:t>
            </a:r>
          </a:p>
          <a:p>
            <a:r>
              <a:rPr lang="en-GB" dirty="0"/>
              <a:t>Marked in Green are our colleagues at Frimley Park (west) &amp; Epsom Hospitals (east) – Royal Surrey is due south of ‘Woking Community Hospital’</a:t>
            </a:r>
          </a:p>
          <a:p>
            <a:r>
              <a:rPr lang="en-GB" dirty="0"/>
              <a:t>In Blue are points of interest. Lots of Beauty spots (Virginia Water, Kew Gardens, Wisley, Windsor Great Park) as well as some things to do on the weekend (Legoland, Thorpe Park, Chessington, Hampton Court Palace) as well as some nightlife in nearby towns. </a:t>
            </a:r>
          </a:p>
          <a:p>
            <a:r>
              <a:rPr lang="en-GB" dirty="0"/>
              <a:t>Chertsey to Heathrow Airport is about a 20 minute drive, depending on traffic</a:t>
            </a:r>
          </a:p>
        </p:txBody>
      </p:sp>
      <p:sp>
        <p:nvSpPr>
          <p:cNvPr id="4" name="Slide Number Placeholder 3"/>
          <p:cNvSpPr>
            <a:spLocks noGrp="1"/>
          </p:cNvSpPr>
          <p:nvPr>
            <p:ph type="sldNum" sz="quarter" idx="5"/>
          </p:nvPr>
        </p:nvSpPr>
        <p:spPr/>
        <p:txBody>
          <a:bodyPr/>
          <a:lstStyle/>
          <a:p>
            <a:fld id="{D5A81FC3-4BD8-4570-9908-F2C2FD392C13}" type="slidenum">
              <a:rPr lang="en-GB" smtClean="0"/>
              <a:t>6</a:t>
            </a:fld>
            <a:endParaRPr lang="en-GB"/>
          </a:p>
        </p:txBody>
      </p:sp>
    </p:spTree>
    <p:extLst>
      <p:ext uri="{BB962C8B-B14F-4D97-AF65-F5344CB8AC3E}">
        <p14:creationId xmlns:p14="http://schemas.microsoft.com/office/powerpoint/2010/main" val="158271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honest - St Peter’s itself isn’t the most accessible hospital site for transport, but there is now a bus for staff (the 446) between Hatton Cross &amp; Woking Station, stopping at St Peter’s Hospital, passing through Ashford Hospital on the way. Costs £1 per journey, but this can be used at any time, including evenings and weekends, by showing a hospital ID card.</a:t>
            </a:r>
          </a:p>
          <a:p>
            <a:r>
              <a:rPr lang="en-GB" dirty="0"/>
              <a:t>Main line train stations – including Chertsey &amp; Woking</a:t>
            </a:r>
          </a:p>
          <a:p>
            <a:r>
              <a:rPr lang="en-GB" dirty="0"/>
              <a:t>Junction 11 off M25 – there is increasing roadwork activity around the site, as part of the A320 North of Woking Improvements</a:t>
            </a:r>
          </a:p>
          <a:p>
            <a:r>
              <a:rPr lang="en-GB" dirty="0"/>
              <a:t>Parking usually okay for most doctor shift times, but after 9am, can get difficult</a:t>
            </a:r>
          </a:p>
          <a:p>
            <a:r>
              <a:rPr lang="en-GB" dirty="0"/>
              <a:t>Holding a permit does not guarantee a space</a:t>
            </a:r>
          </a:p>
          <a:p>
            <a:r>
              <a:rPr lang="en-GB" dirty="0"/>
              <a:t>There are 6 charging points at Ashford Hospital and 8 at St Peter’s with a rate of 45p per kilowatt</a:t>
            </a:r>
          </a:p>
        </p:txBody>
      </p:sp>
      <p:sp>
        <p:nvSpPr>
          <p:cNvPr id="4" name="Slide Number Placeholder 3"/>
          <p:cNvSpPr>
            <a:spLocks noGrp="1"/>
          </p:cNvSpPr>
          <p:nvPr>
            <p:ph type="sldNum" sz="quarter" idx="5"/>
          </p:nvPr>
        </p:nvSpPr>
        <p:spPr/>
        <p:txBody>
          <a:bodyPr/>
          <a:lstStyle/>
          <a:p>
            <a:fld id="{D5A81FC3-4BD8-4570-9908-F2C2FD392C13}" type="slidenum">
              <a:rPr lang="en-GB" smtClean="0"/>
              <a:t>7</a:t>
            </a:fld>
            <a:endParaRPr lang="en-GB"/>
          </a:p>
        </p:txBody>
      </p:sp>
    </p:spTree>
    <p:extLst>
      <p:ext uri="{BB962C8B-B14F-4D97-AF65-F5344CB8AC3E}">
        <p14:creationId xmlns:p14="http://schemas.microsoft.com/office/powerpoint/2010/main" val="101392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On-site at St-Peters – Southern Housing</a:t>
            </a:r>
          </a:p>
          <a:p>
            <a:r>
              <a:rPr lang="en-GB" dirty="0"/>
              <a:t>On-site at Ashford – A2 Dominion Group</a:t>
            </a:r>
          </a:p>
          <a:p>
            <a:r>
              <a:rPr lang="en-GB" dirty="0"/>
              <a:t>Off-site – Vivid Homes</a:t>
            </a:r>
          </a:p>
          <a:p>
            <a:endParaRPr lang="en-GB" dirty="0"/>
          </a:p>
          <a:p>
            <a:r>
              <a:rPr lang="en-GB" dirty="0"/>
              <a:t>The trust has an accommodation officer who works for the HR team.</a:t>
            </a:r>
          </a:p>
        </p:txBody>
      </p:sp>
      <p:sp>
        <p:nvSpPr>
          <p:cNvPr id="4" name="Slide Number Placeholder 3"/>
          <p:cNvSpPr>
            <a:spLocks noGrp="1"/>
          </p:cNvSpPr>
          <p:nvPr>
            <p:ph type="sldNum" sz="quarter" idx="5"/>
          </p:nvPr>
        </p:nvSpPr>
        <p:spPr/>
        <p:txBody>
          <a:bodyPr/>
          <a:lstStyle/>
          <a:p>
            <a:fld id="{D5A81FC3-4BD8-4570-9908-F2C2FD392C13}" type="slidenum">
              <a:rPr lang="en-GB" smtClean="0"/>
              <a:t>8</a:t>
            </a:fld>
            <a:endParaRPr lang="en-GB"/>
          </a:p>
        </p:txBody>
      </p:sp>
    </p:spTree>
    <p:extLst>
      <p:ext uri="{BB962C8B-B14F-4D97-AF65-F5344CB8AC3E}">
        <p14:creationId xmlns:p14="http://schemas.microsoft.com/office/powerpoint/2010/main" val="411472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 Clarence </a:t>
            </a:r>
            <a:r>
              <a:rPr lang="en-GB" dirty="0" err="1"/>
              <a:t>Chikusu</a:t>
            </a:r>
            <a:r>
              <a:rPr lang="en-GB" dirty="0"/>
              <a:t> was previously the trust’s Physician tutor and was appointed into the role of DME for about 8 months. </a:t>
            </a:r>
          </a:p>
          <a:p>
            <a:endParaRPr lang="en-GB" dirty="0"/>
          </a:p>
          <a:p>
            <a:r>
              <a:rPr lang="en-GB" dirty="0"/>
              <a:t>Mr </a:t>
            </a:r>
            <a:r>
              <a:rPr lang="en-GB" dirty="0" err="1"/>
              <a:t>Umranikar</a:t>
            </a:r>
            <a:r>
              <a:rPr lang="en-GB" dirty="0"/>
              <a:t> is in his 2</a:t>
            </a:r>
            <a:r>
              <a:rPr lang="en-GB" baseline="30000" dirty="0"/>
              <a:t>nd</a:t>
            </a:r>
            <a:r>
              <a:rPr lang="en-GB" dirty="0"/>
              <a:t> year as F1 programme director.</a:t>
            </a:r>
          </a:p>
          <a:p>
            <a:endParaRPr lang="en-GB" dirty="0"/>
          </a:p>
          <a:p>
            <a:r>
              <a:rPr lang="en-GB" dirty="0"/>
              <a:t>Mr Senthy </a:t>
            </a:r>
            <a:r>
              <a:rPr lang="en-GB" dirty="0" err="1"/>
              <a:t>Sellaturay</a:t>
            </a:r>
            <a:r>
              <a:rPr lang="en-GB" dirty="0"/>
              <a:t> is our newest appointment as F2 programme director, but he is well supported and has a specific interest in coaching.</a:t>
            </a:r>
          </a:p>
          <a:p>
            <a:endParaRPr lang="en-GB" dirty="0"/>
          </a:p>
          <a:p>
            <a:r>
              <a:rPr lang="en-GB" dirty="0"/>
              <a:t>The clinical and non-clinical parts of the education team operate an open door policy, and there is always someone on site from 07:30-17:00 if you need to speak to someone about your training, wellbeing or other concerns.</a:t>
            </a:r>
          </a:p>
        </p:txBody>
      </p:sp>
      <p:sp>
        <p:nvSpPr>
          <p:cNvPr id="4" name="Slide Number Placeholder 3"/>
          <p:cNvSpPr>
            <a:spLocks noGrp="1"/>
          </p:cNvSpPr>
          <p:nvPr>
            <p:ph type="sldNum" sz="quarter" idx="5"/>
          </p:nvPr>
        </p:nvSpPr>
        <p:spPr/>
        <p:txBody>
          <a:bodyPr/>
          <a:lstStyle/>
          <a:p>
            <a:fld id="{D5A81FC3-4BD8-4570-9908-F2C2FD392C13}" type="slidenum">
              <a:rPr lang="en-GB" smtClean="0"/>
              <a:t>9</a:t>
            </a:fld>
            <a:endParaRPr lang="en-GB"/>
          </a:p>
        </p:txBody>
      </p:sp>
    </p:spTree>
    <p:extLst>
      <p:ext uri="{BB962C8B-B14F-4D97-AF65-F5344CB8AC3E}">
        <p14:creationId xmlns:p14="http://schemas.microsoft.com/office/powerpoint/2010/main" val="3074962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p:nvPr/>
        </p:nvSpPr>
        <p:spPr>
          <a:xfrm>
            <a:off x="5148264" y="188915"/>
            <a:ext cx="3816350" cy="93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2339" y="361950"/>
            <a:ext cx="39846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765676" y="6524626"/>
            <a:ext cx="322395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675" b="1">
                <a:solidFill>
                  <a:schemeClr val="bg1"/>
                </a:solidFill>
                <a:latin typeface="Calibri" pitchFamily="34" charset="0"/>
              </a:rPr>
              <a:t>Patients first      Personal responsibility      Passion for excellence      Pride in our team</a:t>
            </a:r>
          </a:p>
        </p:txBody>
      </p:sp>
      <p:sp>
        <p:nvSpPr>
          <p:cNvPr id="6" name="Oval 5"/>
          <p:cNvSpPr/>
          <p:nvPr/>
        </p:nvSpPr>
        <p:spPr>
          <a:xfrm>
            <a:off x="5514975" y="6623050"/>
            <a:ext cx="46038" cy="460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7" name="Oval 6"/>
          <p:cNvSpPr/>
          <p:nvPr/>
        </p:nvSpPr>
        <p:spPr>
          <a:xfrm>
            <a:off x="6753225" y="6623050"/>
            <a:ext cx="46038" cy="460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8" name="Oval 7"/>
          <p:cNvSpPr/>
          <p:nvPr/>
        </p:nvSpPr>
        <p:spPr>
          <a:xfrm>
            <a:off x="7962900" y="6623050"/>
            <a:ext cx="46038" cy="460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pic>
        <p:nvPicPr>
          <p:cNvPr id="9"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3325" y="1484313"/>
            <a:ext cx="165735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450"/>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887414" y="6402390"/>
            <a:ext cx="55805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1200" b="1">
                <a:solidFill>
                  <a:schemeClr val="bg1"/>
                </a:solidFill>
                <a:latin typeface="Calibri" pitchFamily="34" charset="0"/>
              </a:rPr>
              <a:t>Patients first      Personal responsibility      Passion for excellence      Pride in our team</a:t>
            </a:r>
          </a:p>
        </p:txBody>
      </p:sp>
      <p:sp>
        <p:nvSpPr>
          <p:cNvPr id="12" name="Oval 11"/>
          <p:cNvSpPr/>
          <p:nvPr/>
        </p:nvSpPr>
        <p:spPr>
          <a:xfrm>
            <a:off x="2149476" y="6545265"/>
            <a:ext cx="73025" cy="71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3" name="Oval 12"/>
          <p:cNvSpPr/>
          <p:nvPr/>
        </p:nvSpPr>
        <p:spPr>
          <a:xfrm>
            <a:off x="4319589" y="6545265"/>
            <a:ext cx="73025" cy="71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4" name="Oval 13"/>
          <p:cNvSpPr/>
          <p:nvPr/>
        </p:nvSpPr>
        <p:spPr>
          <a:xfrm>
            <a:off x="6443664" y="6545265"/>
            <a:ext cx="73025" cy="71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4099" name="Rectangle 3"/>
          <p:cNvSpPr>
            <a:spLocks noGrp="1" noChangeArrowheads="1"/>
          </p:cNvSpPr>
          <p:nvPr>
            <p:ph type="ctrTitle"/>
          </p:nvPr>
        </p:nvSpPr>
        <p:spPr>
          <a:xfrm>
            <a:off x="569840" y="3140968"/>
            <a:ext cx="7992888" cy="750888"/>
          </a:xfrm>
        </p:spPr>
        <p:txBody>
          <a:bodyPr/>
          <a:lstStyle>
            <a:lvl1pPr algn="ctr">
              <a:defRPr sz="2700">
                <a:solidFill>
                  <a:srgbClr val="1867A4"/>
                </a:solidFill>
                <a:latin typeface="Calibri" panose="020F0502020204030204" pitchFamily="34" charset="0"/>
              </a:defRPr>
            </a:lvl1pPr>
          </a:lstStyle>
          <a:p>
            <a:pPr lvl="0"/>
            <a:r>
              <a:rPr lang="en-US" altLang="en-US" noProof="0"/>
              <a:t>Click to edit Master title style</a:t>
            </a:r>
            <a:endParaRPr lang="en-GB" altLang="en-US" noProof="0" dirty="0"/>
          </a:p>
        </p:txBody>
      </p:sp>
    </p:spTree>
    <p:extLst>
      <p:ext uri="{BB962C8B-B14F-4D97-AF65-F5344CB8AC3E}">
        <p14:creationId xmlns:p14="http://schemas.microsoft.com/office/powerpoint/2010/main" val="210504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56274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344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88913"/>
            <a:ext cx="2057400" cy="56054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188913"/>
            <a:ext cx="6019800" cy="56054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4881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4" y="188913"/>
            <a:ext cx="7210425" cy="417512"/>
          </a:xfrm>
        </p:spPr>
        <p:txBody>
          <a:bodyPr/>
          <a:lstStyle>
            <a:lvl1pPr>
              <a:defRPr>
                <a:solidFill>
                  <a:srgbClr val="0070C0"/>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68313" y="1268413"/>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59313" y="1268415"/>
            <a:ext cx="4038600" cy="2185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59313" y="3606802"/>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217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 name="Rectangle 2"/>
          <p:cNvSpPr/>
          <p:nvPr/>
        </p:nvSpPr>
        <p:spPr>
          <a:xfrm>
            <a:off x="5148264" y="188915"/>
            <a:ext cx="3816350" cy="93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2339" y="361950"/>
            <a:ext cx="39846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765676" y="6524626"/>
            <a:ext cx="322395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675" b="1">
                <a:solidFill>
                  <a:schemeClr val="bg1"/>
                </a:solidFill>
                <a:latin typeface="Calibri" pitchFamily="34" charset="0"/>
              </a:rPr>
              <a:t>Patients first      Personal responsibility      Passion for excellence      Pride in our team</a:t>
            </a:r>
          </a:p>
        </p:txBody>
      </p:sp>
      <p:sp>
        <p:nvSpPr>
          <p:cNvPr id="6" name="Oval 5"/>
          <p:cNvSpPr/>
          <p:nvPr/>
        </p:nvSpPr>
        <p:spPr>
          <a:xfrm>
            <a:off x="5514975" y="6623050"/>
            <a:ext cx="46038" cy="460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7" name="Oval 6"/>
          <p:cNvSpPr/>
          <p:nvPr/>
        </p:nvSpPr>
        <p:spPr>
          <a:xfrm>
            <a:off x="6753225" y="6623050"/>
            <a:ext cx="46038" cy="460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8" name="Oval 7"/>
          <p:cNvSpPr/>
          <p:nvPr/>
        </p:nvSpPr>
        <p:spPr>
          <a:xfrm>
            <a:off x="7962900" y="6623050"/>
            <a:ext cx="46038" cy="460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pic>
        <p:nvPicPr>
          <p:cNvPr id="9"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3325" y="1484313"/>
            <a:ext cx="165735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450"/>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887414" y="6402390"/>
            <a:ext cx="55805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1200" b="1">
                <a:solidFill>
                  <a:schemeClr val="bg1"/>
                </a:solidFill>
                <a:latin typeface="Calibri" pitchFamily="34" charset="0"/>
              </a:rPr>
              <a:t>Patients first      Personal responsibility      Passion for excellence      Pride in our team</a:t>
            </a:r>
          </a:p>
        </p:txBody>
      </p:sp>
      <p:sp>
        <p:nvSpPr>
          <p:cNvPr id="12" name="Oval 11"/>
          <p:cNvSpPr/>
          <p:nvPr/>
        </p:nvSpPr>
        <p:spPr>
          <a:xfrm>
            <a:off x="2149476" y="6545265"/>
            <a:ext cx="73025" cy="71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3" name="Oval 12"/>
          <p:cNvSpPr/>
          <p:nvPr/>
        </p:nvSpPr>
        <p:spPr>
          <a:xfrm>
            <a:off x="4319589" y="6545265"/>
            <a:ext cx="73025" cy="71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4" name="Oval 13"/>
          <p:cNvSpPr/>
          <p:nvPr/>
        </p:nvSpPr>
        <p:spPr>
          <a:xfrm>
            <a:off x="6443664" y="6545265"/>
            <a:ext cx="73025" cy="71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4099" name="Rectangle 3"/>
          <p:cNvSpPr>
            <a:spLocks noGrp="1" noChangeArrowheads="1"/>
          </p:cNvSpPr>
          <p:nvPr>
            <p:ph type="ctrTitle" hasCustomPrompt="1"/>
          </p:nvPr>
        </p:nvSpPr>
        <p:spPr>
          <a:xfrm>
            <a:off x="569840" y="3140968"/>
            <a:ext cx="7992888" cy="750888"/>
          </a:xfrm>
        </p:spPr>
        <p:txBody>
          <a:bodyPr/>
          <a:lstStyle>
            <a:lvl1pPr algn="ctr">
              <a:defRPr sz="2700" baseline="0">
                <a:solidFill>
                  <a:srgbClr val="1867A4"/>
                </a:solidFill>
                <a:latin typeface="Calibri" panose="020F0502020204030204" pitchFamily="34" charset="0"/>
              </a:defRPr>
            </a:lvl1pPr>
          </a:lstStyle>
          <a:p>
            <a:pPr lvl="0"/>
            <a:r>
              <a:rPr lang="en-GB" altLang="en-US" noProof="0" dirty="0"/>
              <a:t>Foundation Programme Fair</a:t>
            </a:r>
          </a:p>
        </p:txBody>
      </p:sp>
    </p:spTree>
    <p:extLst>
      <p:ext uri="{BB962C8B-B14F-4D97-AF65-F5344CB8AC3E}">
        <p14:creationId xmlns:p14="http://schemas.microsoft.com/office/powerpoint/2010/main" val="82171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0070C0"/>
                </a:solidFill>
              </a:defRPr>
            </a:lvl1pPr>
          </a:lstStyle>
          <a:p>
            <a:r>
              <a:rPr lang="en-US" dirty="0"/>
              <a:t>Foundation </a:t>
            </a:r>
            <a:r>
              <a:rPr lang="en-US" dirty="0" err="1"/>
              <a:t>Programme</a:t>
            </a:r>
            <a:r>
              <a:rPr lang="en-US" dirty="0"/>
              <a:t> Fair</a:t>
            </a:r>
            <a:endParaRPr lang="en-GB" dirty="0"/>
          </a:p>
        </p:txBody>
      </p:sp>
      <p:sp>
        <p:nvSpPr>
          <p:cNvPr id="3" name="Content Placeholder 2"/>
          <p:cNvSpPr>
            <a:spLocks noGrp="1"/>
          </p:cNvSpPr>
          <p:nvPr>
            <p:ph idx="1" hasCustomPrompt="1"/>
          </p:nvPr>
        </p:nvSpPr>
        <p:spPr/>
        <p:txBody>
          <a:bodyPr/>
          <a:lstStyle>
            <a:lvl1pPr marL="342900" indent="-342900">
              <a:buFont typeface="Arial" panose="020B0604020202020204" pitchFamily="34" charset="0"/>
              <a:buChar char="•"/>
              <a:defRPr b="0" i="0" baseline="0"/>
            </a:lvl1pPr>
          </a:lstStyle>
          <a:p>
            <a:pPr lvl="0"/>
            <a:r>
              <a:rPr lang="en-US" dirty="0"/>
              <a:t>Presentation by Deputy MEM &amp; Foundation </a:t>
            </a:r>
            <a:r>
              <a:rPr lang="en-US" dirty="0" err="1"/>
              <a:t>Programme</a:t>
            </a:r>
            <a:r>
              <a:rPr lang="en-US" dirty="0"/>
              <a:t> Administrator</a:t>
            </a:r>
          </a:p>
          <a:p>
            <a:pPr lvl="0"/>
            <a:r>
              <a:rPr lang="en-US" dirty="0"/>
              <a:t>Q&amp;A with Foundation TPDs, </a:t>
            </a:r>
            <a:r>
              <a:rPr lang="en-US" dirty="0" err="1"/>
              <a:t>Programme</a:t>
            </a:r>
            <a:r>
              <a:rPr lang="en-US" dirty="0"/>
              <a:t> Administrator &amp; Current Foundation Doctors</a:t>
            </a:r>
            <a:endParaRPr lang="en-GB" dirty="0"/>
          </a:p>
        </p:txBody>
      </p:sp>
    </p:spTree>
    <p:extLst>
      <p:ext uri="{BB962C8B-B14F-4D97-AF65-F5344CB8AC3E}">
        <p14:creationId xmlns:p14="http://schemas.microsoft.com/office/powerpoint/2010/main" val="213660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solidFill>
                  <a:srgbClr val="0070C0"/>
                </a:solidFill>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9366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68313" y="1268413"/>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268413"/>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91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70C0"/>
                </a:solidFill>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351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a:t>Click to edit Master title style</a:t>
            </a:r>
            <a:endParaRPr lang="en-GB" dirty="0"/>
          </a:p>
        </p:txBody>
      </p:sp>
    </p:spTree>
    <p:extLst>
      <p:ext uri="{BB962C8B-B14F-4D97-AF65-F5344CB8AC3E}">
        <p14:creationId xmlns:p14="http://schemas.microsoft.com/office/powerpoint/2010/main" val="303231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43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solidFill>
                  <a:srgbClr val="0070C0"/>
                </a:solidFill>
              </a:defRPr>
            </a:lvl1pPr>
          </a:lstStyle>
          <a:p>
            <a:r>
              <a:rPr lang="en-US"/>
              <a:t>Click to edit Master title style</a:t>
            </a:r>
            <a:endParaRPr lang="en-GB" dirty="0"/>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128886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5661027"/>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68314" y="188913"/>
            <a:ext cx="72104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468313"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TextBox 6"/>
          <p:cNvSpPr txBox="1">
            <a:spLocks noChangeArrowheads="1"/>
          </p:cNvSpPr>
          <p:nvPr/>
        </p:nvSpPr>
        <p:spPr bwMode="auto">
          <a:xfrm>
            <a:off x="4765676" y="6524626"/>
            <a:ext cx="322395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675" b="1">
                <a:solidFill>
                  <a:schemeClr val="bg1"/>
                </a:solidFill>
                <a:latin typeface="Calibri" pitchFamily="34" charset="0"/>
              </a:rPr>
              <a:t>Patients first      Personal responsibility      Passion for excellence      Pride in our team</a:t>
            </a:r>
          </a:p>
        </p:txBody>
      </p:sp>
      <p:sp>
        <p:nvSpPr>
          <p:cNvPr id="8" name="Oval 7"/>
          <p:cNvSpPr/>
          <p:nvPr/>
        </p:nvSpPr>
        <p:spPr>
          <a:xfrm>
            <a:off x="5514975" y="6623050"/>
            <a:ext cx="46038" cy="460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9" name="Oval 8"/>
          <p:cNvSpPr/>
          <p:nvPr/>
        </p:nvSpPr>
        <p:spPr>
          <a:xfrm>
            <a:off x="6753225" y="6623050"/>
            <a:ext cx="46038" cy="460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0" name="Oval 9"/>
          <p:cNvSpPr/>
          <p:nvPr/>
        </p:nvSpPr>
        <p:spPr>
          <a:xfrm>
            <a:off x="7962900" y="6623050"/>
            <a:ext cx="46038" cy="460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Tree>
    <p:extLst>
      <p:ext uri="{BB962C8B-B14F-4D97-AF65-F5344CB8AC3E}">
        <p14:creationId xmlns:p14="http://schemas.microsoft.com/office/powerpoint/2010/main" val="229627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2400" b="1">
          <a:solidFill>
            <a:srgbClr val="0070C0"/>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70C0"/>
          </a:solidFill>
          <a:latin typeface="Calibri" pitchFamily="34" charset="0"/>
        </a:defRPr>
      </a:lvl2pPr>
      <a:lvl3pPr algn="l" rtl="0" eaLnBrk="1" fontAlgn="base" hangingPunct="1">
        <a:spcBef>
          <a:spcPct val="0"/>
        </a:spcBef>
        <a:spcAft>
          <a:spcPct val="0"/>
        </a:spcAft>
        <a:defRPr sz="2400" b="1">
          <a:solidFill>
            <a:srgbClr val="0070C0"/>
          </a:solidFill>
          <a:latin typeface="Calibri" pitchFamily="34" charset="0"/>
        </a:defRPr>
      </a:lvl3pPr>
      <a:lvl4pPr algn="l" rtl="0" eaLnBrk="1" fontAlgn="base" hangingPunct="1">
        <a:spcBef>
          <a:spcPct val="0"/>
        </a:spcBef>
        <a:spcAft>
          <a:spcPct val="0"/>
        </a:spcAft>
        <a:defRPr sz="2400" b="1">
          <a:solidFill>
            <a:srgbClr val="0070C0"/>
          </a:solidFill>
          <a:latin typeface="Calibri" pitchFamily="34" charset="0"/>
        </a:defRPr>
      </a:lvl4pPr>
      <a:lvl5pPr algn="l" rtl="0" eaLnBrk="1" fontAlgn="base" hangingPunct="1">
        <a:spcBef>
          <a:spcPct val="0"/>
        </a:spcBef>
        <a:spcAft>
          <a:spcPct val="0"/>
        </a:spcAft>
        <a:defRPr sz="2400" b="1">
          <a:solidFill>
            <a:srgbClr val="0070C0"/>
          </a:solidFill>
          <a:latin typeface="Calibri" pitchFamily="34" charset="0"/>
        </a:defRPr>
      </a:lvl5pPr>
      <a:lvl6pPr marL="342900" algn="l" rtl="0" eaLnBrk="1" fontAlgn="base" hangingPunct="1">
        <a:spcBef>
          <a:spcPct val="0"/>
        </a:spcBef>
        <a:spcAft>
          <a:spcPct val="0"/>
        </a:spcAft>
        <a:defRPr sz="2400" b="1">
          <a:solidFill>
            <a:schemeClr val="tx2"/>
          </a:solidFill>
          <a:latin typeface="Arial" charset="0"/>
        </a:defRPr>
      </a:lvl6pPr>
      <a:lvl7pPr marL="685800" algn="l" rtl="0" eaLnBrk="1" fontAlgn="base" hangingPunct="1">
        <a:spcBef>
          <a:spcPct val="0"/>
        </a:spcBef>
        <a:spcAft>
          <a:spcPct val="0"/>
        </a:spcAft>
        <a:defRPr sz="2400" b="1">
          <a:solidFill>
            <a:schemeClr val="tx2"/>
          </a:solidFill>
          <a:latin typeface="Arial" charset="0"/>
        </a:defRPr>
      </a:lvl7pPr>
      <a:lvl8pPr marL="1028700" algn="l" rtl="0" eaLnBrk="1" fontAlgn="base" hangingPunct="1">
        <a:spcBef>
          <a:spcPct val="0"/>
        </a:spcBef>
        <a:spcAft>
          <a:spcPct val="0"/>
        </a:spcAft>
        <a:defRPr sz="2400" b="1">
          <a:solidFill>
            <a:schemeClr val="tx2"/>
          </a:solidFill>
          <a:latin typeface="Arial" charset="0"/>
        </a:defRPr>
      </a:lvl8pPr>
      <a:lvl9pPr marL="1371600" algn="l" rtl="0" eaLnBrk="1" fontAlgn="base" hangingPunct="1">
        <a:spcBef>
          <a:spcPct val="0"/>
        </a:spcBef>
        <a:spcAft>
          <a:spcPct val="0"/>
        </a:spcAft>
        <a:defRPr sz="2400" b="1">
          <a:solidFill>
            <a:schemeClr val="tx2"/>
          </a:solidFill>
          <a:latin typeface="Arial" charset="0"/>
        </a:defRPr>
      </a:lvl9pPr>
    </p:titleStyle>
    <p:bodyStyle>
      <a:lvl1pPr marL="257175" indent="-257175" algn="l" rtl="0" eaLnBrk="1" fontAlgn="base" hangingPunct="1">
        <a:spcBef>
          <a:spcPct val="20000"/>
        </a:spcBef>
        <a:spcAft>
          <a:spcPct val="0"/>
        </a:spcAft>
        <a:buClr>
          <a:schemeClr val="folHlink"/>
        </a:buClr>
        <a:buSzPct val="120000"/>
        <a:buFont typeface="Wingdings" panose="05000000000000000000" pitchFamily="2" charset="2"/>
        <a:buChar char="§"/>
        <a:defRPr sz="2100">
          <a:solidFill>
            <a:schemeClr val="tx1"/>
          </a:solidFill>
          <a:latin typeface="Calibri" panose="020F0502020204030204" pitchFamily="34" charset="0"/>
          <a:ea typeface="+mn-ea"/>
          <a:cs typeface="+mn-cs"/>
        </a:defRPr>
      </a:lvl1pPr>
      <a:lvl2pPr marL="557213" indent="-214313" algn="l" rtl="0" eaLnBrk="1" fontAlgn="base" hangingPunct="1">
        <a:spcBef>
          <a:spcPct val="20000"/>
        </a:spcBef>
        <a:spcAft>
          <a:spcPct val="0"/>
        </a:spcAft>
        <a:buClr>
          <a:schemeClr val="accent2"/>
        </a:buClr>
        <a:buSzPct val="90000"/>
        <a:buFont typeface="Wingdings" panose="05000000000000000000" pitchFamily="2" charset="2"/>
        <a:buChar char="§"/>
        <a:defRPr sz="1800">
          <a:solidFill>
            <a:schemeClr val="tx1"/>
          </a:solidFill>
          <a:latin typeface="Calibri" panose="020F0502020204030204" pitchFamily="34" charset="0"/>
        </a:defRPr>
      </a:lvl2pPr>
      <a:lvl3pPr marL="857250" indent="-171450" algn="l" rtl="0" eaLnBrk="1" fontAlgn="base" hangingPunct="1">
        <a:spcBef>
          <a:spcPct val="20000"/>
        </a:spcBef>
        <a:spcAft>
          <a:spcPct val="0"/>
        </a:spcAft>
        <a:buClr>
          <a:schemeClr val="folHlink"/>
        </a:buClr>
        <a:buChar char="•"/>
        <a:defRPr sz="1500">
          <a:solidFill>
            <a:schemeClr val="tx1"/>
          </a:solidFill>
          <a:latin typeface="Calibri" panose="020F0502020204030204" pitchFamily="34" charset="0"/>
        </a:defRPr>
      </a:lvl3pPr>
      <a:lvl4pPr marL="1200150" indent="-171450" algn="l" rtl="0" eaLnBrk="1" fontAlgn="base" hangingPunct="1">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4pPr>
      <a:lvl5pPr marL="1543050" indent="-171450" algn="l" rtl="0" eaLnBrk="1" fontAlgn="base" hangingPunct="1">
        <a:spcBef>
          <a:spcPct val="20000"/>
        </a:spcBef>
        <a:spcAft>
          <a:spcPct val="0"/>
        </a:spcAft>
        <a:buClr>
          <a:schemeClr val="folHlink"/>
        </a:buClr>
        <a:buChar char="•"/>
        <a:defRPr>
          <a:solidFill>
            <a:schemeClr val="tx1"/>
          </a:solidFill>
          <a:latin typeface="Calibri" panose="020F0502020204030204" pitchFamily="34" charset="0"/>
        </a:defRPr>
      </a:lvl5pPr>
      <a:lvl6pPr marL="1885950" indent="-171450" algn="l" rtl="0" eaLnBrk="1" fontAlgn="base" hangingPunct="1">
        <a:spcBef>
          <a:spcPct val="20000"/>
        </a:spcBef>
        <a:spcAft>
          <a:spcPct val="0"/>
        </a:spcAft>
        <a:buClr>
          <a:schemeClr val="folHlink"/>
        </a:buClr>
        <a:buChar char="•"/>
        <a:defRPr>
          <a:solidFill>
            <a:schemeClr val="tx1"/>
          </a:solidFill>
          <a:latin typeface="+mn-lt"/>
        </a:defRPr>
      </a:lvl6pPr>
      <a:lvl7pPr marL="2228850" indent="-171450" algn="l" rtl="0" eaLnBrk="1" fontAlgn="base" hangingPunct="1">
        <a:spcBef>
          <a:spcPct val="20000"/>
        </a:spcBef>
        <a:spcAft>
          <a:spcPct val="0"/>
        </a:spcAft>
        <a:buClr>
          <a:schemeClr val="folHlink"/>
        </a:buClr>
        <a:buChar char="•"/>
        <a:defRPr>
          <a:solidFill>
            <a:schemeClr val="tx1"/>
          </a:solidFill>
          <a:latin typeface="+mn-lt"/>
        </a:defRPr>
      </a:lvl7pPr>
      <a:lvl8pPr marL="2571750" indent="-171450" algn="l" rtl="0" eaLnBrk="1" fontAlgn="base" hangingPunct="1">
        <a:spcBef>
          <a:spcPct val="20000"/>
        </a:spcBef>
        <a:spcAft>
          <a:spcPct val="0"/>
        </a:spcAft>
        <a:buClr>
          <a:schemeClr val="folHlink"/>
        </a:buClr>
        <a:buChar char="•"/>
        <a:defRPr>
          <a:solidFill>
            <a:schemeClr val="tx1"/>
          </a:solidFill>
          <a:latin typeface="+mn-lt"/>
        </a:defRPr>
      </a:lvl8pPr>
      <a:lvl9pPr marL="2914650" indent="-171450" algn="l" rtl="0" eaLnBrk="1" fontAlgn="base" hangingPunct="1">
        <a:spcBef>
          <a:spcPct val="20000"/>
        </a:spcBef>
        <a:spcAft>
          <a:spcPct val="0"/>
        </a:spcAft>
        <a:buClr>
          <a:schemeClr val="folHlink"/>
        </a:buClr>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mailto:asp-tr.medicalworkforce@nhs.ne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russell.varcoe@nhs.ne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www.ashfordstpeters.nhs.uk/" TargetMode="External"/><Relationship Id="rId4" Type="http://schemas.openxmlformats.org/officeDocument/2006/relationships/hyperlink" Target="https://education.asph.nhs.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KSS F1 Welcome Event</a:t>
            </a:r>
            <a:br>
              <a:rPr lang="en-GB" dirty="0"/>
            </a:br>
            <a:r>
              <a:rPr lang="en-GB" sz="2000" dirty="0"/>
              <a:t>Ashford &amp; St Peter’s Hospitals</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840" y="334108"/>
            <a:ext cx="1124970" cy="1776046"/>
          </a:xfrm>
          <a:prstGeom prst="rect">
            <a:avLst/>
          </a:prstGeom>
        </p:spPr>
      </p:pic>
    </p:spTree>
    <p:extLst>
      <p:ext uri="{BB962C8B-B14F-4D97-AF65-F5344CB8AC3E}">
        <p14:creationId xmlns:p14="http://schemas.microsoft.com/office/powerpoint/2010/main" val="30671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8E16-B6D4-684F-B58A-63342DE760DE}"/>
              </a:ext>
            </a:extLst>
          </p:cNvPr>
          <p:cNvSpPr>
            <a:spLocks noGrp="1"/>
          </p:cNvSpPr>
          <p:nvPr>
            <p:ph type="title"/>
          </p:nvPr>
        </p:nvSpPr>
        <p:spPr/>
        <p:txBody>
          <a:bodyPr/>
          <a:lstStyle/>
          <a:p>
            <a:r>
              <a:rPr lang="en-GB" dirty="0"/>
              <a:t>Our Posts</a:t>
            </a:r>
          </a:p>
        </p:txBody>
      </p:sp>
      <p:sp>
        <p:nvSpPr>
          <p:cNvPr id="3" name="Content Placeholder 2">
            <a:extLst>
              <a:ext uri="{FF2B5EF4-FFF2-40B4-BE49-F238E27FC236}">
                <a16:creationId xmlns:a16="http://schemas.microsoft.com/office/drawing/2014/main" id="{FE2EE942-2CCE-BAC8-E800-F7B1A7BD655C}"/>
              </a:ext>
            </a:extLst>
          </p:cNvPr>
          <p:cNvSpPr>
            <a:spLocks noGrp="1"/>
          </p:cNvSpPr>
          <p:nvPr>
            <p:ph idx="1"/>
          </p:nvPr>
        </p:nvSpPr>
        <p:spPr>
          <a:xfrm>
            <a:off x="468313" y="606425"/>
            <a:ext cx="8229600" cy="5187950"/>
          </a:xfrm>
        </p:spPr>
        <p:txBody>
          <a:bodyPr/>
          <a:lstStyle/>
          <a:p>
            <a:pPr marL="0" indent="0">
              <a:buNone/>
            </a:pPr>
            <a:r>
              <a:rPr lang="en-GB" i="1" dirty="0"/>
              <a:t>Shadowing &amp; Induction for F1 planned to start on Wednesday 29</a:t>
            </a:r>
            <a:r>
              <a:rPr lang="en-GB" i="1" baseline="30000" dirty="0"/>
              <a:t>th</a:t>
            </a:r>
            <a:r>
              <a:rPr lang="en-GB" i="1" dirty="0"/>
              <a:t> July</a:t>
            </a:r>
          </a:p>
          <a:p>
            <a:r>
              <a:rPr lang="en-GB" dirty="0"/>
              <a:t>Foundation Year One – 57 Posts</a:t>
            </a:r>
          </a:p>
          <a:p>
            <a:pPr lvl="1"/>
            <a:r>
              <a:rPr lang="en-GB" dirty="0"/>
              <a:t>Medicine focus but also</a:t>
            </a:r>
          </a:p>
          <a:p>
            <a:pPr lvl="2"/>
            <a:r>
              <a:rPr lang="en-GB" dirty="0"/>
              <a:t>Surgical</a:t>
            </a:r>
          </a:p>
          <a:p>
            <a:pPr lvl="2"/>
            <a:r>
              <a:rPr lang="en-GB" dirty="0"/>
              <a:t>Psychiatry</a:t>
            </a:r>
          </a:p>
          <a:p>
            <a:pPr lvl="2"/>
            <a:r>
              <a:rPr lang="en-GB" dirty="0"/>
              <a:t>Paediatrics</a:t>
            </a:r>
          </a:p>
          <a:p>
            <a:pPr lvl="2"/>
            <a:r>
              <a:rPr lang="en-GB" dirty="0"/>
              <a:t>Intensive Care</a:t>
            </a:r>
          </a:p>
          <a:p>
            <a:pPr lvl="2"/>
            <a:r>
              <a:rPr lang="en-GB" dirty="0"/>
              <a:t>Clinical Radiology</a:t>
            </a:r>
          </a:p>
          <a:p>
            <a:r>
              <a:rPr lang="en-GB" dirty="0"/>
              <a:t>Foundation Year Two – 57 Posts</a:t>
            </a:r>
          </a:p>
          <a:p>
            <a:pPr lvl="1"/>
            <a:r>
              <a:rPr lang="en-GB" dirty="0"/>
              <a:t>Much more of a mix but can include</a:t>
            </a:r>
          </a:p>
          <a:p>
            <a:pPr lvl="2"/>
            <a:r>
              <a:rPr lang="en-GB" dirty="0"/>
              <a:t>Dermatology/Pathology</a:t>
            </a:r>
          </a:p>
          <a:p>
            <a:pPr lvl="2"/>
            <a:r>
              <a:rPr lang="en-GB" dirty="0"/>
              <a:t>Paediatrics</a:t>
            </a:r>
          </a:p>
          <a:p>
            <a:pPr lvl="2"/>
            <a:r>
              <a:rPr lang="en-GB" dirty="0"/>
              <a:t>Psychiatry</a:t>
            </a:r>
          </a:p>
          <a:p>
            <a:pPr lvl="2"/>
            <a:r>
              <a:rPr lang="en-GB" dirty="0"/>
              <a:t>Neurorehabilitation</a:t>
            </a:r>
          </a:p>
          <a:p>
            <a:pPr lvl="2"/>
            <a:r>
              <a:rPr lang="en-GB" dirty="0"/>
              <a:t>Obstetrics &amp; Gynaecology</a:t>
            </a:r>
          </a:p>
          <a:p>
            <a:pPr lvl="2"/>
            <a:r>
              <a:rPr lang="en-GB" dirty="0"/>
              <a:t>Emergency Medicine</a:t>
            </a:r>
          </a:p>
          <a:p>
            <a:pPr lvl="2"/>
            <a:r>
              <a:rPr lang="en-GB" dirty="0"/>
              <a:t>General Practice</a:t>
            </a:r>
          </a:p>
          <a:p>
            <a:pPr marL="0" indent="0">
              <a:buNone/>
            </a:pPr>
            <a:endParaRPr lang="en-GB" dirty="0"/>
          </a:p>
          <a:p>
            <a:endParaRPr lang="en-GB" dirty="0"/>
          </a:p>
        </p:txBody>
      </p:sp>
    </p:spTree>
    <p:extLst>
      <p:ext uri="{BB962C8B-B14F-4D97-AF65-F5344CB8AC3E}">
        <p14:creationId xmlns:p14="http://schemas.microsoft.com/office/powerpoint/2010/main" val="392197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15E9-E774-1FBA-3E0F-86DFC801468F}"/>
              </a:ext>
            </a:extLst>
          </p:cNvPr>
          <p:cNvSpPr>
            <a:spLocks noGrp="1"/>
          </p:cNvSpPr>
          <p:nvPr>
            <p:ph type="title"/>
          </p:nvPr>
        </p:nvSpPr>
        <p:spPr/>
        <p:txBody>
          <a:bodyPr/>
          <a:lstStyle/>
          <a:p>
            <a:r>
              <a:rPr lang="en-GB" dirty="0"/>
              <a:t>F1 Rotas</a:t>
            </a:r>
          </a:p>
        </p:txBody>
      </p:sp>
      <p:sp>
        <p:nvSpPr>
          <p:cNvPr id="3" name="Content Placeholder 2">
            <a:extLst>
              <a:ext uri="{FF2B5EF4-FFF2-40B4-BE49-F238E27FC236}">
                <a16:creationId xmlns:a16="http://schemas.microsoft.com/office/drawing/2014/main" id="{43FA0F6F-5081-07C3-270B-51DDD7CA0C7B}"/>
              </a:ext>
            </a:extLst>
          </p:cNvPr>
          <p:cNvSpPr>
            <a:spLocks noGrp="1"/>
          </p:cNvSpPr>
          <p:nvPr>
            <p:ph idx="1"/>
          </p:nvPr>
        </p:nvSpPr>
        <p:spPr>
          <a:xfrm>
            <a:off x="457200" y="778556"/>
            <a:ext cx="8229600" cy="4525962"/>
          </a:xfrm>
        </p:spPr>
        <p:txBody>
          <a:bodyPr/>
          <a:lstStyle/>
          <a:p>
            <a:pPr marL="0" indent="0">
              <a:buNone/>
            </a:pPr>
            <a:r>
              <a:rPr lang="en-GB" sz="1800" b="1" u="sng" dirty="0"/>
              <a:t>Information below is subject to change and is based on current rotas only</a:t>
            </a:r>
          </a:p>
          <a:p>
            <a:r>
              <a:rPr lang="en-GB" sz="1800" dirty="0"/>
              <a:t>Intensive Care – Includes standard days, nights &amp; late days</a:t>
            </a:r>
          </a:p>
          <a:p>
            <a:r>
              <a:rPr lang="en-GB" sz="1800" dirty="0"/>
              <a:t>Clinical Radiology – Standard days in radiology. Medicine on-calls including nights, ward weekends, long day on call shifts and twilights</a:t>
            </a:r>
          </a:p>
          <a:p>
            <a:r>
              <a:rPr lang="en-GB" sz="1800" dirty="0" err="1"/>
              <a:t>Orthogeriatrics</a:t>
            </a:r>
            <a:r>
              <a:rPr lang="en-GB" sz="1800" dirty="0"/>
              <a:t> (T&amp;O) – Includes standard days and weekend shifts</a:t>
            </a:r>
          </a:p>
          <a:p>
            <a:r>
              <a:rPr lang="en-GB" sz="1800" dirty="0"/>
              <a:t>Paediatrics – Basic standard days only</a:t>
            </a:r>
          </a:p>
          <a:p>
            <a:r>
              <a:rPr lang="en-GB" sz="1800" dirty="0"/>
              <a:t>Palliative Care – Woking &amp; Sam Beare Hospice – 2 months at hospice with standard days, 2 months at acute sites with standard days, weekend ward, long day, twilights and nights</a:t>
            </a:r>
          </a:p>
          <a:p>
            <a:r>
              <a:rPr lang="en-GB" sz="1800" dirty="0"/>
              <a:t>Palliative Care – Princess Alice Hospice – 2 months at acute site with standard days, weekend ward, long days, twilights and nights, 2 months at hospice</a:t>
            </a:r>
          </a:p>
          <a:p>
            <a:r>
              <a:rPr lang="en-GB" sz="1800" dirty="0"/>
              <a:t>Psychiatry – Standard days</a:t>
            </a:r>
          </a:p>
          <a:p>
            <a:r>
              <a:rPr lang="en-GB" sz="1800" dirty="0"/>
              <a:t>Surgery – Standard days, surgery on-call, surgical ward cover, weekend ward cover, twilight ward cover</a:t>
            </a:r>
          </a:p>
          <a:p>
            <a:r>
              <a:rPr lang="en-GB" sz="1800" dirty="0"/>
              <a:t>Medicine – Standard days, nights, ward weekend, long day on call, twilights</a:t>
            </a:r>
            <a:endParaRPr lang="en-GB" sz="2400" dirty="0"/>
          </a:p>
        </p:txBody>
      </p:sp>
      <p:sp>
        <p:nvSpPr>
          <p:cNvPr id="4" name="TextBox 3">
            <a:extLst>
              <a:ext uri="{FF2B5EF4-FFF2-40B4-BE49-F238E27FC236}">
                <a16:creationId xmlns:a16="http://schemas.microsoft.com/office/drawing/2014/main" id="{20354AAE-0C89-B79D-CE07-5C7829D8EEB6}"/>
              </a:ext>
            </a:extLst>
          </p:cNvPr>
          <p:cNvSpPr txBox="1"/>
          <p:nvPr/>
        </p:nvSpPr>
        <p:spPr>
          <a:xfrm>
            <a:off x="664028" y="5529216"/>
            <a:ext cx="4582886" cy="1107996"/>
          </a:xfrm>
          <a:prstGeom prst="rect">
            <a:avLst/>
          </a:prstGeom>
          <a:noFill/>
        </p:spPr>
        <p:txBody>
          <a:bodyPr wrap="square" rtlCol="0">
            <a:spAutoFit/>
          </a:bodyPr>
          <a:lstStyle/>
          <a:p>
            <a:r>
              <a:rPr lang="en-GB" sz="1200" dirty="0"/>
              <a:t>Works A&amp;E Weekends:</a:t>
            </a:r>
          </a:p>
          <a:p>
            <a:pPr lvl="1"/>
            <a:r>
              <a:rPr lang="en-GB" sz="1200" dirty="0"/>
              <a:t>F2 General Practice</a:t>
            </a:r>
          </a:p>
          <a:p>
            <a:pPr lvl="1"/>
            <a:r>
              <a:rPr lang="en-GB" sz="1200" dirty="0"/>
              <a:t>F2 Dermatology/Pathology</a:t>
            </a:r>
          </a:p>
          <a:p>
            <a:pPr lvl="1"/>
            <a:r>
              <a:rPr lang="en-GB" sz="1200" dirty="0"/>
              <a:t>F2 Neurorehabilitation</a:t>
            </a:r>
          </a:p>
          <a:p>
            <a:endParaRPr lang="en-GB" dirty="0"/>
          </a:p>
        </p:txBody>
      </p:sp>
    </p:spTree>
    <p:extLst>
      <p:ext uri="{BB962C8B-B14F-4D97-AF65-F5344CB8AC3E}">
        <p14:creationId xmlns:p14="http://schemas.microsoft.com/office/powerpoint/2010/main" val="60548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Foundation Specific</a:t>
            </a:r>
          </a:p>
        </p:txBody>
      </p:sp>
      <p:sp>
        <p:nvSpPr>
          <p:cNvPr id="3" name="Content Placeholder 2"/>
          <p:cNvSpPr>
            <a:spLocks noGrp="1"/>
          </p:cNvSpPr>
          <p:nvPr>
            <p:ph idx="1"/>
          </p:nvPr>
        </p:nvSpPr>
        <p:spPr>
          <a:xfrm>
            <a:off x="457200" y="842285"/>
            <a:ext cx="8229600" cy="4525962"/>
          </a:xfrm>
        </p:spPr>
        <p:txBody>
          <a:bodyPr/>
          <a:lstStyle/>
          <a:p>
            <a:r>
              <a:rPr lang="en-GB" dirty="0"/>
              <a:t>Supervision</a:t>
            </a:r>
          </a:p>
          <a:p>
            <a:pPr lvl="1"/>
            <a:r>
              <a:rPr lang="en-GB" dirty="0"/>
              <a:t>An </a:t>
            </a:r>
            <a:r>
              <a:rPr lang="en-GB" b="1" dirty="0"/>
              <a:t>Educational Supervisor </a:t>
            </a:r>
            <a:r>
              <a:rPr lang="en-GB" dirty="0"/>
              <a:t>is allocated for the whole training year (or two years) to maintain overview of development &amp; progress </a:t>
            </a:r>
          </a:p>
          <a:p>
            <a:pPr lvl="1"/>
            <a:r>
              <a:rPr lang="en-GB" dirty="0"/>
              <a:t>A </a:t>
            </a:r>
            <a:r>
              <a:rPr lang="en-GB" b="1" dirty="0"/>
              <a:t>Clinical Supervisor </a:t>
            </a:r>
            <a:r>
              <a:rPr lang="en-GB" dirty="0"/>
              <a:t>is allocated for each four month placement for local support</a:t>
            </a:r>
          </a:p>
          <a:p>
            <a:r>
              <a:rPr lang="en-GB" dirty="0"/>
              <a:t>Taster Sessions</a:t>
            </a:r>
          </a:p>
          <a:p>
            <a:pPr lvl="1"/>
            <a:r>
              <a:rPr lang="en-GB" dirty="0"/>
              <a:t>We encourage Foundation doctors to take taster sessions in specialties other than those allocated for rotations – up to 5 days over the course of Foundation Training</a:t>
            </a:r>
          </a:p>
          <a:p>
            <a:r>
              <a:rPr lang="en-GB" dirty="0"/>
              <a:t>Foundation Doctor Forum</a:t>
            </a:r>
          </a:p>
          <a:p>
            <a:pPr lvl="1"/>
            <a:r>
              <a:rPr lang="en-GB" dirty="0"/>
              <a:t>Reps are appointed for each Foundation Year &amp; meetings held throughout the year when feedback can be given</a:t>
            </a:r>
          </a:p>
          <a:p>
            <a:r>
              <a:rPr lang="en-GB" dirty="0"/>
              <a:t>Interim Reviews</a:t>
            </a:r>
          </a:p>
          <a:p>
            <a:pPr lvl="1"/>
            <a:r>
              <a:rPr lang="en-GB" dirty="0"/>
              <a:t>Every Foundation doctor is invited to an interim review meeting with the Education Team in January</a:t>
            </a:r>
          </a:p>
        </p:txBody>
      </p:sp>
    </p:spTree>
    <p:extLst>
      <p:ext uri="{BB962C8B-B14F-4D97-AF65-F5344CB8AC3E}">
        <p14:creationId xmlns:p14="http://schemas.microsoft.com/office/powerpoint/2010/main" val="330365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Foundation Teaching Programme</a:t>
            </a:r>
          </a:p>
        </p:txBody>
      </p:sp>
      <p:sp>
        <p:nvSpPr>
          <p:cNvPr id="3" name="Content Placeholder 2"/>
          <p:cNvSpPr>
            <a:spLocks noGrp="1"/>
          </p:cNvSpPr>
          <p:nvPr>
            <p:ph idx="1"/>
          </p:nvPr>
        </p:nvSpPr>
        <p:spPr>
          <a:xfrm>
            <a:off x="457200" y="806774"/>
            <a:ext cx="8229600" cy="4525962"/>
          </a:xfrm>
        </p:spPr>
        <p:txBody>
          <a:bodyPr/>
          <a:lstStyle/>
          <a:p>
            <a:r>
              <a:rPr lang="en-GB" dirty="0"/>
              <a:t>Fortnightly Rostered Core Teaching – this may be subject to change</a:t>
            </a:r>
          </a:p>
          <a:p>
            <a:pPr lvl="1"/>
            <a:r>
              <a:rPr lang="en-GB" dirty="0"/>
              <a:t>Separate F1 &amp; F2 Teaching mapped to the Curriculum</a:t>
            </a:r>
          </a:p>
          <a:p>
            <a:pPr lvl="1"/>
            <a:r>
              <a:rPr lang="en-GB" dirty="0"/>
              <a:t>Presenters from inside &amp; outside the hospital on a wide range of topics</a:t>
            </a:r>
          </a:p>
          <a:p>
            <a:pPr lvl="1"/>
            <a:r>
              <a:rPr lang="en-GB" dirty="0"/>
              <a:t>Careers Sessions for F1s &amp; F2s built into teaching</a:t>
            </a:r>
          </a:p>
          <a:p>
            <a:pPr lvl="1"/>
            <a:r>
              <a:rPr lang="en-GB" dirty="0"/>
              <a:t>Wellbeing Sessions built into teaching</a:t>
            </a:r>
          </a:p>
          <a:p>
            <a:pPr lvl="1"/>
            <a:r>
              <a:rPr lang="en-GB" dirty="0"/>
              <a:t>Face to Face session takes place in the Lecture Theatre at St Peter’s (usually)</a:t>
            </a:r>
          </a:p>
          <a:p>
            <a:pPr lvl="1"/>
            <a:r>
              <a:rPr lang="en-GB" dirty="0"/>
              <a:t>Sessions are recorded and can be watched back using our teaching bank on our Education Centre Website</a:t>
            </a:r>
          </a:p>
          <a:p>
            <a:r>
              <a:rPr lang="en-GB" dirty="0"/>
              <a:t>Simulation</a:t>
            </a:r>
          </a:p>
          <a:p>
            <a:pPr lvl="1"/>
            <a:r>
              <a:rPr lang="en-GB" dirty="0"/>
              <a:t>Sim Lab &amp; Control Room at St Peter’s</a:t>
            </a:r>
          </a:p>
          <a:p>
            <a:pPr lvl="1"/>
            <a:r>
              <a:rPr lang="en-GB" dirty="0"/>
              <a:t>Clinical Skills Teaching room at St Peter’s</a:t>
            </a:r>
          </a:p>
          <a:p>
            <a:pPr lvl="1"/>
            <a:r>
              <a:rPr lang="en-GB" dirty="0"/>
              <a:t>Ongoing investment in Simulation Teaching &amp; equipment</a:t>
            </a:r>
          </a:p>
          <a:p>
            <a:pPr lvl="1"/>
            <a:r>
              <a:rPr lang="en-GB" dirty="0"/>
              <a:t>Immersive Simulation equipment in Sim Lab &amp; Seminar room</a:t>
            </a:r>
          </a:p>
          <a:p>
            <a:pPr lvl="1"/>
            <a:r>
              <a:rPr lang="en-GB" dirty="0"/>
              <a:t>Continual development of Simulation Faculty &amp; simulated practice</a:t>
            </a:r>
          </a:p>
          <a:p>
            <a:pPr lvl="1"/>
            <a:r>
              <a:rPr lang="en-GB" dirty="0"/>
              <a:t>Plans for simulated ward at St Peter’s</a:t>
            </a:r>
          </a:p>
          <a:p>
            <a:pPr lvl="1"/>
            <a:endParaRPr lang="en-GB" dirty="0"/>
          </a:p>
        </p:txBody>
      </p:sp>
    </p:spTree>
    <p:extLst>
      <p:ext uri="{BB962C8B-B14F-4D97-AF65-F5344CB8AC3E}">
        <p14:creationId xmlns:p14="http://schemas.microsoft.com/office/powerpoint/2010/main" val="3891713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2AC0-5C9F-CD0B-5A08-08FF8BB75B63}"/>
              </a:ext>
            </a:extLst>
          </p:cNvPr>
          <p:cNvSpPr>
            <a:spLocks noGrp="1"/>
          </p:cNvSpPr>
          <p:nvPr>
            <p:ph type="title"/>
          </p:nvPr>
        </p:nvSpPr>
        <p:spPr/>
        <p:txBody>
          <a:bodyPr/>
          <a:lstStyle/>
          <a:p>
            <a:r>
              <a:rPr lang="en-GB" dirty="0"/>
              <a:t>ASPH Doctors Mess</a:t>
            </a:r>
          </a:p>
        </p:txBody>
      </p:sp>
      <p:sp>
        <p:nvSpPr>
          <p:cNvPr id="3" name="Content Placeholder 2">
            <a:extLst>
              <a:ext uri="{FF2B5EF4-FFF2-40B4-BE49-F238E27FC236}">
                <a16:creationId xmlns:a16="http://schemas.microsoft.com/office/drawing/2014/main" id="{5FE9946F-F440-3F76-973F-2C1D13BD5B76}"/>
              </a:ext>
            </a:extLst>
          </p:cNvPr>
          <p:cNvSpPr>
            <a:spLocks noGrp="1"/>
          </p:cNvSpPr>
          <p:nvPr>
            <p:ph idx="1"/>
          </p:nvPr>
        </p:nvSpPr>
        <p:spPr/>
        <p:txBody>
          <a:bodyPr/>
          <a:lstStyle/>
          <a:p>
            <a:r>
              <a:rPr lang="en-GB" dirty="0"/>
              <a:t>Reintroduced Doctor’s Mess to St Peter’s site late 2025</a:t>
            </a:r>
          </a:p>
          <a:p>
            <a:r>
              <a:rPr lang="en-GB" dirty="0"/>
              <a:t>Access to all resident doctors and any other doctor paying subscription fees</a:t>
            </a:r>
          </a:p>
          <a:p>
            <a:r>
              <a:rPr lang="en-GB" dirty="0"/>
              <a:t>Has a quiet room for work with PCs and telephones</a:t>
            </a:r>
          </a:p>
          <a:p>
            <a:r>
              <a:rPr lang="en-GB" dirty="0"/>
              <a:t>Has TV provided</a:t>
            </a:r>
          </a:p>
          <a:p>
            <a:r>
              <a:rPr lang="en-GB" dirty="0"/>
              <a:t>A kitchen with microwave, fridges, freezer, hot water</a:t>
            </a:r>
          </a:p>
          <a:p>
            <a:endParaRPr lang="en-GB" dirty="0"/>
          </a:p>
          <a:p>
            <a:r>
              <a:rPr lang="en-GB" dirty="0"/>
              <a:t>Mess Committee have been investigating how they can improve the space going forward. Looking at new furniture, coffee machine.</a:t>
            </a:r>
          </a:p>
        </p:txBody>
      </p:sp>
    </p:spTree>
    <p:extLst>
      <p:ext uri="{BB962C8B-B14F-4D97-AF65-F5344CB8AC3E}">
        <p14:creationId xmlns:p14="http://schemas.microsoft.com/office/powerpoint/2010/main" val="239540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B518-BEB8-0859-C8CF-3A0BE0E52F0D}"/>
              </a:ext>
            </a:extLst>
          </p:cNvPr>
          <p:cNvSpPr>
            <a:spLocks noGrp="1"/>
          </p:cNvSpPr>
          <p:nvPr>
            <p:ph type="title"/>
          </p:nvPr>
        </p:nvSpPr>
        <p:spPr/>
        <p:txBody>
          <a:bodyPr/>
          <a:lstStyle/>
          <a:p>
            <a:r>
              <a:rPr lang="en-GB" dirty="0"/>
              <a:t>Health &amp; Wellbeing &amp; Other</a:t>
            </a:r>
          </a:p>
        </p:txBody>
      </p:sp>
      <p:pic>
        <p:nvPicPr>
          <p:cNvPr id="5" name="Picture 4">
            <a:extLst>
              <a:ext uri="{FF2B5EF4-FFF2-40B4-BE49-F238E27FC236}">
                <a16:creationId xmlns:a16="http://schemas.microsoft.com/office/drawing/2014/main" id="{FBBC164E-A16C-E4BA-A399-CC94C0B45EAB}"/>
              </a:ext>
            </a:extLst>
          </p:cNvPr>
          <p:cNvPicPr>
            <a:picLocks noChangeAspect="1"/>
          </p:cNvPicPr>
          <p:nvPr/>
        </p:nvPicPr>
        <p:blipFill>
          <a:blip r:embed="rId3"/>
          <a:stretch>
            <a:fillRect/>
          </a:stretch>
        </p:blipFill>
        <p:spPr>
          <a:xfrm>
            <a:off x="3476998" y="583159"/>
            <a:ext cx="2563034" cy="2682554"/>
          </a:xfrm>
          <a:prstGeom prst="rect">
            <a:avLst/>
          </a:prstGeom>
        </p:spPr>
      </p:pic>
      <p:pic>
        <p:nvPicPr>
          <p:cNvPr id="10" name="Picture 9">
            <a:extLst>
              <a:ext uri="{FF2B5EF4-FFF2-40B4-BE49-F238E27FC236}">
                <a16:creationId xmlns:a16="http://schemas.microsoft.com/office/drawing/2014/main" id="{318B58A1-6314-4F30-B3A0-A6A1C2432DA5}"/>
              </a:ext>
            </a:extLst>
          </p:cNvPr>
          <p:cNvPicPr>
            <a:picLocks noChangeAspect="1"/>
          </p:cNvPicPr>
          <p:nvPr/>
        </p:nvPicPr>
        <p:blipFill>
          <a:blip r:embed="rId4"/>
          <a:stretch>
            <a:fillRect/>
          </a:stretch>
        </p:blipFill>
        <p:spPr>
          <a:xfrm>
            <a:off x="5885151" y="657419"/>
            <a:ext cx="1388435" cy="684836"/>
          </a:xfrm>
          <a:prstGeom prst="rect">
            <a:avLst/>
          </a:prstGeom>
        </p:spPr>
      </p:pic>
      <p:pic>
        <p:nvPicPr>
          <p:cNvPr id="14" name="Picture 13">
            <a:extLst>
              <a:ext uri="{FF2B5EF4-FFF2-40B4-BE49-F238E27FC236}">
                <a16:creationId xmlns:a16="http://schemas.microsoft.com/office/drawing/2014/main" id="{F0B8CEEB-CB8C-872A-AA6B-FF725CAB73C3}"/>
              </a:ext>
            </a:extLst>
          </p:cNvPr>
          <p:cNvPicPr>
            <a:picLocks noChangeAspect="1"/>
          </p:cNvPicPr>
          <p:nvPr/>
        </p:nvPicPr>
        <p:blipFill>
          <a:blip r:embed="rId5"/>
          <a:stretch>
            <a:fillRect/>
          </a:stretch>
        </p:blipFill>
        <p:spPr>
          <a:xfrm>
            <a:off x="1968345" y="2234698"/>
            <a:ext cx="1556429" cy="778215"/>
          </a:xfrm>
          <a:prstGeom prst="rect">
            <a:avLst/>
          </a:prstGeom>
        </p:spPr>
      </p:pic>
      <p:pic>
        <p:nvPicPr>
          <p:cNvPr id="16" name="Picture 15">
            <a:extLst>
              <a:ext uri="{FF2B5EF4-FFF2-40B4-BE49-F238E27FC236}">
                <a16:creationId xmlns:a16="http://schemas.microsoft.com/office/drawing/2014/main" id="{A575128D-121B-C219-2E90-2680BE91B19D}"/>
              </a:ext>
            </a:extLst>
          </p:cNvPr>
          <p:cNvPicPr>
            <a:picLocks noChangeAspect="1"/>
          </p:cNvPicPr>
          <p:nvPr/>
        </p:nvPicPr>
        <p:blipFill>
          <a:blip r:embed="rId6"/>
          <a:stretch>
            <a:fillRect/>
          </a:stretch>
        </p:blipFill>
        <p:spPr>
          <a:xfrm>
            <a:off x="5889938" y="2367770"/>
            <a:ext cx="2019983" cy="597338"/>
          </a:xfrm>
          <a:prstGeom prst="rect">
            <a:avLst/>
          </a:prstGeom>
        </p:spPr>
      </p:pic>
      <p:sp>
        <p:nvSpPr>
          <p:cNvPr id="3" name="TextBox 2">
            <a:extLst>
              <a:ext uri="{FF2B5EF4-FFF2-40B4-BE49-F238E27FC236}">
                <a16:creationId xmlns:a16="http://schemas.microsoft.com/office/drawing/2014/main" id="{67F0D0C3-151C-3396-F68A-57E84BA9D1A9}"/>
              </a:ext>
            </a:extLst>
          </p:cNvPr>
          <p:cNvSpPr txBox="1"/>
          <p:nvPr/>
        </p:nvSpPr>
        <p:spPr>
          <a:xfrm>
            <a:off x="468314" y="3754072"/>
            <a:ext cx="2967443" cy="923330"/>
          </a:xfrm>
          <a:prstGeom prst="rect">
            <a:avLst/>
          </a:prstGeom>
          <a:noFill/>
        </p:spPr>
        <p:txBody>
          <a:bodyPr wrap="square" rtlCol="0">
            <a:spAutoFit/>
          </a:bodyPr>
          <a:lstStyle/>
          <a:p>
            <a:r>
              <a:rPr lang="en-GB" dirty="0"/>
              <a:t>Staff only food at the </a:t>
            </a:r>
            <a:r>
              <a:rPr lang="en-GB" dirty="0" err="1"/>
              <a:t>EDUkitchen</a:t>
            </a:r>
            <a:r>
              <a:rPr lang="en-GB" dirty="0"/>
              <a:t> and Ashford Wellbeing Hub</a:t>
            </a:r>
          </a:p>
        </p:txBody>
      </p:sp>
      <p:pic>
        <p:nvPicPr>
          <p:cNvPr id="6" name="Picture 5">
            <a:extLst>
              <a:ext uri="{FF2B5EF4-FFF2-40B4-BE49-F238E27FC236}">
                <a16:creationId xmlns:a16="http://schemas.microsoft.com/office/drawing/2014/main" id="{77956657-30EA-EE1D-5718-6B20B3DC90BA}"/>
              </a:ext>
            </a:extLst>
          </p:cNvPr>
          <p:cNvPicPr>
            <a:picLocks noChangeAspect="1"/>
          </p:cNvPicPr>
          <p:nvPr/>
        </p:nvPicPr>
        <p:blipFill>
          <a:blip r:embed="rId7"/>
          <a:stretch>
            <a:fillRect/>
          </a:stretch>
        </p:blipFill>
        <p:spPr>
          <a:xfrm>
            <a:off x="690763" y="4728759"/>
            <a:ext cx="2168674" cy="383836"/>
          </a:xfrm>
          <a:prstGeom prst="rect">
            <a:avLst/>
          </a:prstGeom>
        </p:spPr>
      </p:pic>
      <p:sp>
        <p:nvSpPr>
          <p:cNvPr id="7" name="TextBox 6">
            <a:extLst>
              <a:ext uri="{FF2B5EF4-FFF2-40B4-BE49-F238E27FC236}">
                <a16:creationId xmlns:a16="http://schemas.microsoft.com/office/drawing/2014/main" id="{94E86164-737D-E46B-046F-4186A62219E4}"/>
              </a:ext>
            </a:extLst>
          </p:cNvPr>
          <p:cNvSpPr txBox="1"/>
          <p:nvPr/>
        </p:nvSpPr>
        <p:spPr>
          <a:xfrm>
            <a:off x="457200" y="5119056"/>
            <a:ext cx="2967443" cy="923330"/>
          </a:xfrm>
          <a:prstGeom prst="rect">
            <a:avLst/>
          </a:prstGeom>
          <a:noFill/>
        </p:spPr>
        <p:txBody>
          <a:bodyPr wrap="square" rtlCol="0">
            <a:spAutoFit/>
          </a:bodyPr>
          <a:lstStyle/>
          <a:p>
            <a:r>
              <a:rPr lang="en-GB" dirty="0"/>
              <a:t>24/7 Hot Food &amp; Vending in the Education Centre at St Peter’s</a:t>
            </a:r>
          </a:p>
        </p:txBody>
      </p:sp>
      <p:pic>
        <p:nvPicPr>
          <p:cNvPr id="1034" name="Picture 10" descr="EduKitchen">
            <a:extLst>
              <a:ext uri="{FF2B5EF4-FFF2-40B4-BE49-F238E27FC236}">
                <a16:creationId xmlns:a16="http://schemas.microsoft.com/office/drawing/2014/main" id="{C487DF9F-0F48-968F-923D-A110D81B42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9759" y="3294746"/>
            <a:ext cx="2184720" cy="26459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D148C63-177D-BC4F-8381-11916B011B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1750" y="4506064"/>
            <a:ext cx="2151900" cy="1434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CA1D765-0844-F3A7-B134-69553FAF36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1750" y="3218544"/>
            <a:ext cx="2151900" cy="1434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299B5B3-E270-B9F8-9355-230995FD1E82}"/>
              </a:ext>
            </a:extLst>
          </p:cNvPr>
          <p:cNvSpPr txBox="1"/>
          <p:nvPr/>
        </p:nvSpPr>
        <p:spPr>
          <a:xfrm>
            <a:off x="3573395" y="5925804"/>
            <a:ext cx="1697869" cy="215444"/>
          </a:xfrm>
          <a:prstGeom prst="rect">
            <a:avLst/>
          </a:prstGeom>
          <a:noFill/>
        </p:spPr>
        <p:txBody>
          <a:bodyPr wrap="square" rtlCol="0">
            <a:spAutoFit/>
          </a:bodyPr>
          <a:lstStyle/>
          <a:p>
            <a:r>
              <a:rPr lang="en-GB" sz="800" dirty="0" err="1"/>
              <a:t>EDUkitchen</a:t>
            </a:r>
            <a:r>
              <a:rPr lang="en-GB" sz="800" dirty="0"/>
              <a:t> at St Peter’s</a:t>
            </a:r>
          </a:p>
        </p:txBody>
      </p:sp>
      <p:sp>
        <p:nvSpPr>
          <p:cNvPr id="15" name="TextBox 14">
            <a:extLst>
              <a:ext uri="{FF2B5EF4-FFF2-40B4-BE49-F238E27FC236}">
                <a16:creationId xmlns:a16="http://schemas.microsoft.com/office/drawing/2014/main" id="{BDA4A077-2B24-1B68-2D85-53870D62BA23}"/>
              </a:ext>
            </a:extLst>
          </p:cNvPr>
          <p:cNvSpPr txBox="1"/>
          <p:nvPr/>
        </p:nvSpPr>
        <p:spPr>
          <a:xfrm>
            <a:off x="6240742" y="5933755"/>
            <a:ext cx="1697869" cy="215444"/>
          </a:xfrm>
          <a:prstGeom prst="rect">
            <a:avLst/>
          </a:prstGeom>
          <a:noFill/>
        </p:spPr>
        <p:txBody>
          <a:bodyPr wrap="square" rtlCol="0">
            <a:spAutoFit/>
          </a:bodyPr>
          <a:lstStyle/>
          <a:p>
            <a:r>
              <a:rPr lang="en-GB" sz="800" dirty="0"/>
              <a:t>Catering at Ashford</a:t>
            </a:r>
          </a:p>
        </p:txBody>
      </p:sp>
      <p:pic>
        <p:nvPicPr>
          <p:cNvPr id="8" name="Picture 7">
            <a:extLst>
              <a:ext uri="{FF2B5EF4-FFF2-40B4-BE49-F238E27FC236}">
                <a16:creationId xmlns:a16="http://schemas.microsoft.com/office/drawing/2014/main" id="{EBE97078-696D-37CD-E88D-92A9C638E77D}"/>
              </a:ext>
            </a:extLst>
          </p:cNvPr>
          <p:cNvPicPr>
            <a:picLocks noChangeAspect="1"/>
          </p:cNvPicPr>
          <p:nvPr/>
        </p:nvPicPr>
        <p:blipFill>
          <a:blip r:embed="rId11"/>
          <a:stretch>
            <a:fillRect/>
          </a:stretch>
        </p:blipFill>
        <p:spPr>
          <a:xfrm>
            <a:off x="2235462" y="1108860"/>
            <a:ext cx="1247949" cy="466790"/>
          </a:xfrm>
          <a:prstGeom prst="rect">
            <a:avLst/>
          </a:prstGeom>
        </p:spPr>
      </p:pic>
    </p:spTree>
    <p:extLst>
      <p:ext uri="{BB962C8B-B14F-4D97-AF65-F5344CB8AC3E}">
        <p14:creationId xmlns:p14="http://schemas.microsoft.com/office/powerpoint/2010/main" val="132955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BAA5-6B80-4B6F-50E2-367216CC50EB}"/>
              </a:ext>
            </a:extLst>
          </p:cNvPr>
          <p:cNvSpPr>
            <a:spLocks noGrp="1"/>
          </p:cNvSpPr>
          <p:nvPr>
            <p:ph type="title"/>
          </p:nvPr>
        </p:nvSpPr>
        <p:spPr/>
        <p:txBody>
          <a:bodyPr/>
          <a:lstStyle/>
          <a:p>
            <a:r>
              <a:rPr lang="en-GB" dirty="0"/>
              <a:t>Health &amp; Wellbeing &amp; Other (</a:t>
            </a:r>
            <a:r>
              <a:rPr lang="en-GB" dirty="0" err="1"/>
              <a:t>cont</a:t>
            </a:r>
            <a:r>
              <a:rPr lang="en-GB" dirty="0"/>
              <a:t>)</a:t>
            </a:r>
          </a:p>
        </p:txBody>
      </p:sp>
      <p:sp>
        <p:nvSpPr>
          <p:cNvPr id="3" name="Content Placeholder 2">
            <a:extLst>
              <a:ext uri="{FF2B5EF4-FFF2-40B4-BE49-F238E27FC236}">
                <a16:creationId xmlns:a16="http://schemas.microsoft.com/office/drawing/2014/main" id="{3D317E8D-EF9E-B5CE-0176-22CEF2548DF2}"/>
              </a:ext>
            </a:extLst>
          </p:cNvPr>
          <p:cNvSpPr>
            <a:spLocks noGrp="1"/>
          </p:cNvSpPr>
          <p:nvPr>
            <p:ph idx="1"/>
          </p:nvPr>
        </p:nvSpPr>
        <p:spPr/>
        <p:txBody>
          <a:bodyPr/>
          <a:lstStyle/>
          <a:p>
            <a:endParaRPr lang="en-GB" dirty="0"/>
          </a:p>
        </p:txBody>
      </p:sp>
      <p:pic>
        <p:nvPicPr>
          <p:cNvPr id="1026" name="Picture 2">
            <a:extLst>
              <a:ext uri="{FF2B5EF4-FFF2-40B4-BE49-F238E27FC236}">
                <a16:creationId xmlns:a16="http://schemas.microsoft.com/office/drawing/2014/main" id="{18623C36-83E2-4AC6-266A-7E47CE0F4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229" y="3965178"/>
            <a:ext cx="3532924" cy="19902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ED6F075-BC23-EE4E-1F75-43018E8E6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43" y="795503"/>
            <a:ext cx="2814933" cy="2591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68BE75D-D17F-7387-C365-EF0E59776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785" y="784150"/>
            <a:ext cx="3042943" cy="25463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82617F6-5A9F-7BB1-CDD2-229E8ABB4716}"/>
              </a:ext>
            </a:extLst>
          </p:cNvPr>
          <p:cNvSpPr txBox="1"/>
          <p:nvPr/>
        </p:nvSpPr>
        <p:spPr>
          <a:xfrm>
            <a:off x="1189822" y="5931745"/>
            <a:ext cx="1697869" cy="215444"/>
          </a:xfrm>
          <a:prstGeom prst="rect">
            <a:avLst/>
          </a:prstGeom>
          <a:noFill/>
        </p:spPr>
        <p:txBody>
          <a:bodyPr wrap="square" rtlCol="0">
            <a:spAutoFit/>
          </a:bodyPr>
          <a:lstStyle/>
          <a:p>
            <a:r>
              <a:rPr lang="en-GB" sz="800" dirty="0"/>
              <a:t>Free staff gym at St Peter’s</a:t>
            </a:r>
          </a:p>
        </p:txBody>
      </p:sp>
      <p:sp>
        <p:nvSpPr>
          <p:cNvPr id="9" name="TextBox 8">
            <a:extLst>
              <a:ext uri="{FF2B5EF4-FFF2-40B4-BE49-F238E27FC236}">
                <a16:creationId xmlns:a16="http://schemas.microsoft.com/office/drawing/2014/main" id="{4EF33CD4-B9CA-66AF-8A7C-97DB5910E07B}"/>
              </a:ext>
            </a:extLst>
          </p:cNvPr>
          <p:cNvSpPr txBox="1"/>
          <p:nvPr/>
        </p:nvSpPr>
        <p:spPr>
          <a:xfrm>
            <a:off x="348343" y="3363624"/>
            <a:ext cx="1697869" cy="215444"/>
          </a:xfrm>
          <a:prstGeom prst="rect">
            <a:avLst/>
          </a:prstGeom>
          <a:noFill/>
        </p:spPr>
        <p:txBody>
          <a:bodyPr wrap="square" rtlCol="0">
            <a:spAutoFit/>
          </a:bodyPr>
          <a:lstStyle/>
          <a:p>
            <a:r>
              <a:rPr lang="en-GB" sz="800" dirty="0"/>
              <a:t>Wellbeing Hub at Ashford</a:t>
            </a:r>
          </a:p>
        </p:txBody>
      </p:sp>
      <p:sp>
        <p:nvSpPr>
          <p:cNvPr id="11" name="TextBox 10">
            <a:extLst>
              <a:ext uri="{FF2B5EF4-FFF2-40B4-BE49-F238E27FC236}">
                <a16:creationId xmlns:a16="http://schemas.microsoft.com/office/drawing/2014/main" id="{26FA2EBB-1F11-7806-6DB9-3C86B593BAB1}"/>
              </a:ext>
            </a:extLst>
          </p:cNvPr>
          <p:cNvSpPr txBox="1"/>
          <p:nvPr/>
        </p:nvSpPr>
        <p:spPr>
          <a:xfrm>
            <a:off x="4132201" y="3323653"/>
            <a:ext cx="1697869" cy="215444"/>
          </a:xfrm>
          <a:prstGeom prst="rect">
            <a:avLst/>
          </a:prstGeom>
          <a:noFill/>
        </p:spPr>
        <p:txBody>
          <a:bodyPr wrap="square" rtlCol="0">
            <a:spAutoFit/>
          </a:bodyPr>
          <a:lstStyle/>
          <a:p>
            <a:r>
              <a:rPr lang="en-GB" sz="800" dirty="0"/>
              <a:t>Wellbeing Hub at St Peter’s</a:t>
            </a:r>
          </a:p>
        </p:txBody>
      </p:sp>
      <p:pic>
        <p:nvPicPr>
          <p:cNvPr id="2050" name="Picture 2">
            <a:extLst>
              <a:ext uri="{FF2B5EF4-FFF2-40B4-BE49-F238E27FC236}">
                <a16:creationId xmlns:a16="http://schemas.microsoft.com/office/drawing/2014/main" id="{5CB915A7-C342-AD4D-3C84-D5D57E51AA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7059" y="3832474"/>
            <a:ext cx="2827341" cy="2122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B44534-C12F-B61D-865B-01C29486020C}"/>
              </a:ext>
            </a:extLst>
          </p:cNvPr>
          <p:cNvSpPr txBox="1"/>
          <p:nvPr/>
        </p:nvSpPr>
        <p:spPr>
          <a:xfrm>
            <a:off x="5707059" y="5966128"/>
            <a:ext cx="1697869" cy="215444"/>
          </a:xfrm>
          <a:prstGeom prst="rect">
            <a:avLst/>
          </a:prstGeom>
          <a:noFill/>
        </p:spPr>
        <p:txBody>
          <a:bodyPr wrap="square" rtlCol="0">
            <a:spAutoFit/>
          </a:bodyPr>
          <a:lstStyle/>
          <a:p>
            <a:r>
              <a:rPr lang="en-GB" sz="800" dirty="0" err="1"/>
              <a:t>EDUkitchen</a:t>
            </a:r>
            <a:r>
              <a:rPr lang="en-GB" sz="800" dirty="0"/>
              <a:t> seating area</a:t>
            </a:r>
          </a:p>
        </p:txBody>
      </p:sp>
    </p:spTree>
    <p:extLst>
      <p:ext uri="{BB962C8B-B14F-4D97-AF65-F5344CB8AC3E}">
        <p14:creationId xmlns:p14="http://schemas.microsoft.com/office/powerpoint/2010/main" val="318364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Service</a:t>
            </a:r>
          </a:p>
        </p:txBody>
      </p:sp>
      <p:sp>
        <p:nvSpPr>
          <p:cNvPr id="3" name="Content Placeholder 2"/>
          <p:cNvSpPr>
            <a:spLocks noGrp="1"/>
          </p:cNvSpPr>
          <p:nvPr>
            <p:ph idx="1"/>
          </p:nvPr>
        </p:nvSpPr>
        <p:spPr/>
        <p:txBody>
          <a:bodyPr/>
          <a:lstStyle/>
          <a:p>
            <a:endParaRPr lang="en-GB" dirty="0"/>
          </a:p>
        </p:txBody>
      </p:sp>
      <p:sp>
        <p:nvSpPr>
          <p:cNvPr id="19" name="Rounded Rectangle 18"/>
          <p:cNvSpPr/>
          <p:nvPr/>
        </p:nvSpPr>
        <p:spPr>
          <a:xfrm>
            <a:off x="4213225" y="1382713"/>
            <a:ext cx="4691063" cy="2136775"/>
          </a:xfrm>
          <a:prstGeom prst="roundRect">
            <a:avLst>
              <a:gd name="adj" fmla="val 10000"/>
            </a:avLst>
          </a:prstGeom>
          <a:solidFill>
            <a:schemeClr val="accent1">
              <a:lumMod val="60000"/>
              <a:lumOff val="40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4" name="Rounded Rectangle 3"/>
          <p:cNvSpPr/>
          <p:nvPr/>
        </p:nvSpPr>
        <p:spPr>
          <a:xfrm>
            <a:off x="4232275" y="3767138"/>
            <a:ext cx="4678363" cy="2135187"/>
          </a:xfrm>
          <a:prstGeom prst="roundRect">
            <a:avLst>
              <a:gd name="adj" fmla="val 10000"/>
            </a:avLst>
          </a:prstGeom>
          <a:solidFill>
            <a:schemeClr val="accent1">
              <a:lumMod val="60000"/>
              <a:lumOff val="40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ounded Rectangle 4"/>
          <p:cNvSpPr/>
          <p:nvPr/>
        </p:nvSpPr>
        <p:spPr>
          <a:xfrm>
            <a:off x="255588" y="1387475"/>
            <a:ext cx="3743325" cy="1223963"/>
          </a:xfrm>
          <a:prstGeom prst="roundRect">
            <a:avLst>
              <a:gd name="adj" fmla="val 10000"/>
            </a:avLst>
          </a:prstGeom>
          <a:solidFill>
            <a:schemeClr val="accent1">
              <a:lumMod val="60000"/>
              <a:lumOff val="40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6" name="Rounded Rectangle 5"/>
          <p:cNvSpPr/>
          <p:nvPr/>
        </p:nvSpPr>
        <p:spPr>
          <a:xfrm>
            <a:off x="255588" y="3067050"/>
            <a:ext cx="3743325" cy="1223963"/>
          </a:xfrm>
          <a:prstGeom prst="roundRect">
            <a:avLst>
              <a:gd name="adj" fmla="val 10000"/>
            </a:avLst>
          </a:prstGeom>
          <a:solidFill>
            <a:schemeClr val="accent1">
              <a:lumMod val="60000"/>
              <a:lumOff val="40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7" name="Rounded Rectangle 6"/>
          <p:cNvSpPr/>
          <p:nvPr/>
        </p:nvSpPr>
        <p:spPr>
          <a:xfrm>
            <a:off x="258763" y="4660900"/>
            <a:ext cx="3744912" cy="1223963"/>
          </a:xfrm>
          <a:prstGeom prst="roundRect">
            <a:avLst>
              <a:gd name="adj" fmla="val 10000"/>
            </a:avLst>
          </a:prstGeom>
          <a:solidFill>
            <a:schemeClr val="accent1">
              <a:lumMod val="60000"/>
              <a:lumOff val="40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8" name="Rectangle 7" descr="Target Audience"/>
          <p:cNvSpPr/>
          <p:nvPr/>
        </p:nvSpPr>
        <p:spPr>
          <a:xfrm>
            <a:off x="406400" y="1843088"/>
            <a:ext cx="314325" cy="312737"/>
          </a:xfrm>
          <a:prstGeom prst="rect">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Rectangle 8" descr="Magnifying glass"/>
          <p:cNvSpPr/>
          <p:nvPr/>
        </p:nvSpPr>
        <p:spPr>
          <a:xfrm>
            <a:off x="400050" y="3522663"/>
            <a:ext cx="314325" cy="312737"/>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Rectangle 9" descr="Envelope"/>
          <p:cNvSpPr/>
          <p:nvPr/>
        </p:nvSpPr>
        <p:spPr>
          <a:xfrm>
            <a:off x="404813" y="5116513"/>
            <a:ext cx="314325" cy="312737"/>
          </a:xfrm>
          <a:prstGeom prst="rect">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9"/>
          <p:cNvGrpSpPr>
            <a:grpSpLocks/>
          </p:cNvGrpSpPr>
          <p:nvPr/>
        </p:nvGrpSpPr>
        <p:grpSpPr bwMode="auto">
          <a:xfrm>
            <a:off x="927100" y="1519238"/>
            <a:ext cx="2865438" cy="962025"/>
            <a:chOff x="658952" y="3217"/>
            <a:chExt cx="2865591" cy="962306"/>
          </a:xfrm>
        </p:grpSpPr>
        <p:sp>
          <p:nvSpPr>
            <p:cNvPr id="12" name="Rectangle 11"/>
            <p:cNvSpPr/>
            <p:nvPr/>
          </p:nvSpPr>
          <p:spPr>
            <a:xfrm>
              <a:off x="658952" y="3217"/>
              <a:ext cx="2865591" cy="9623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TextBox 12"/>
            <p:cNvSpPr txBox="1"/>
            <p:nvPr/>
          </p:nvSpPr>
          <p:spPr>
            <a:xfrm>
              <a:off x="658952" y="3217"/>
              <a:ext cx="2865591" cy="962306"/>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lIns="101844" tIns="101844" rIns="101844" bIns="101844" spcCol="1270" anchor="ctr"/>
            <a:lstStyle/>
            <a:p>
              <a:pPr defTabSz="1066800">
                <a:spcAft>
                  <a:spcPct val="35000"/>
                </a:spcAft>
                <a:defRPr/>
              </a:pPr>
              <a:r>
                <a:rPr lang="en-GB" sz="2200" b="1" dirty="0">
                  <a:solidFill>
                    <a:schemeClr val="tx1"/>
                  </a:solidFill>
                  <a:cs typeface="Calibri" panose="020F0502020204030204" pitchFamily="34" charset="0"/>
                </a:rPr>
                <a:t>Expert Team </a:t>
              </a:r>
              <a:r>
                <a:rPr lang="en-GB" sz="2200" dirty="0">
                  <a:solidFill>
                    <a:schemeClr val="tx1"/>
                  </a:solidFill>
                  <a:cs typeface="Calibri" panose="020F0502020204030204" pitchFamily="34" charset="0"/>
                </a:rPr>
                <a:t>of Staff     Online Service           Physical Libraries                        </a:t>
              </a:r>
              <a:endParaRPr lang="en-US" sz="2200" dirty="0">
                <a:solidFill>
                  <a:schemeClr val="tx1"/>
                </a:solidFill>
                <a:cs typeface="Calibri" panose="020F0502020204030204" pitchFamily="34" charset="0"/>
              </a:endParaRPr>
            </a:p>
          </p:txBody>
        </p:sp>
      </p:grpSp>
      <p:sp>
        <p:nvSpPr>
          <p:cNvPr id="14" name="Rectangle 13"/>
          <p:cNvSpPr/>
          <p:nvPr/>
        </p:nvSpPr>
        <p:spPr>
          <a:xfrm>
            <a:off x="4813300" y="3811588"/>
            <a:ext cx="2865438" cy="9620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5" name="TextBox 14"/>
          <p:cNvSpPr txBox="1"/>
          <p:nvPr/>
        </p:nvSpPr>
        <p:spPr>
          <a:xfrm>
            <a:off x="920750" y="3197225"/>
            <a:ext cx="2865438" cy="963613"/>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lIns="101844" tIns="101844" rIns="101844" bIns="101844" spcCol="1270" anchor="ctr"/>
          <a:lstStyle/>
          <a:p>
            <a:pPr defTabSz="1066800">
              <a:spcAft>
                <a:spcPct val="35000"/>
              </a:spcAft>
              <a:defRPr/>
            </a:pPr>
            <a:r>
              <a:rPr lang="en-GB" sz="2200" b="1" dirty="0">
                <a:solidFill>
                  <a:schemeClr val="tx1"/>
                </a:solidFill>
                <a:cs typeface="Calibri" panose="020F0502020204030204" pitchFamily="34" charset="0"/>
              </a:rPr>
              <a:t>Enquiries</a:t>
            </a:r>
            <a:r>
              <a:rPr lang="en-GB" sz="2200" dirty="0">
                <a:solidFill>
                  <a:schemeClr val="tx1"/>
                </a:solidFill>
                <a:cs typeface="Calibri" panose="020F0502020204030204" pitchFamily="34" charset="0"/>
              </a:rPr>
              <a:t> Service     </a:t>
            </a:r>
            <a:r>
              <a:rPr lang="en-GB" sz="2200" b="1" dirty="0">
                <a:solidFill>
                  <a:schemeClr val="tx1"/>
                </a:solidFill>
              </a:rPr>
              <a:t>Evidence Search Service</a:t>
            </a:r>
            <a:endParaRPr lang="en-US" sz="2200" b="1" dirty="0">
              <a:solidFill>
                <a:schemeClr val="tx1"/>
              </a:solidFill>
            </a:endParaRPr>
          </a:p>
        </p:txBody>
      </p:sp>
      <p:grpSp>
        <p:nvGrpSpPr>
          <p:cNvPr id="16" name="Group 15"/>
          <p:cNvGrpSpPr>
            <a:grpSpLocks/>
          </p:cNvGrpSpPr>
          <p:nvPr/>
        </p:nvGrpSpPr>
        <p:grpSpPr bwMode="auto">
          <a:xfrm>
            <a:off x="923925" y="4791075"/>
            <a:ext cx="2865438" cy="963613"/>
            <a:chOff x="658952" y="2255424"/>
            <a:chExt cx="2865591" cy="962306"/>
          </a:xfrm>
        </p:grpSpPr>
        <p:sp>
          <p:nvSpPr>
            <p:cNvPr id="17" name="Rectangle 16"/>
            <p:cNvSpPr/>
            <p:nvPr/>
          </p:nvSpPr>
          <p:spPr>
            <a:xfrm>
              <a:off x="658952" y="2255424"/>
              <a:ext cx="2865591" cy="9623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TextBox 17"/>
            <p:cNvSpPr txBox="1"/>
            <p:nvPr/>
          </p:nvSpPr>
          <p:spPr>
            <a:xfrm>
              <a:off x="658952" y="2255424"/>
              <a:ext cx="2865591" cy="962306"/>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lIns="101844" tIns="101844" rIns="101844" bIns="101844" spcCol="1270" anchor="ctr"/>
            <a:lstStyle/>
            <a:p>
              <a:pPr defTabSz="1066800">
                <a:spcAft>
                  <a:spcPct val="35000"/>
                </a:spcAft>
                <a:defRPr/>
              </a:pPr>
              <a:r>
                <a:rPr lang="en-GB" sz="2200" b="1" dirty="0">
                  <a:solidFill>
                    <a:schemeClr val="tx1"/>
                  </a:solidFill>
                </a:rPr>
                <a:t>Current Awareness </a:t>
              </a:r>
              <a:r>
                <a:rPr lang="en-GB" sz="2200" dirty="0">
                  <a:solidFill>
                    <a:schemeClr val="tx1"/>
                  </a:solidFill>
                </a:rPr>
                <a:t>Service</a:t>
              </a:r>
              <a:endParaRPr lang="en-US" sz="2200" dirty="0">
                <a:solidFill>
                  <a:schemeClr val="tx1"/>
                </a:solidFill>
              </a:endParaRPr>
            </a:p>
          </p:txBody>
        </p:sp>
      </p:grpSp>
      <p:sp>
        <p:nvSpPr>
          <p:cNvPr id="20" name="Rectangle 19" descr="Target Audience"/>
          <p:cNvSpPr/>
          <p:nvPr/>
        </p:nvSpPr>
        <p:spPr>
          <a:xfrm>
            <a:off x="4327525" y="2070100"/>
            <a:ext cx="809625" cy="763588"/>
          </a:xfrm>
          <a:prstGeom prst="rect">
            <a:avLst/>
          </a:prstGeom>
          <a:blipFill>
            <a:blip r:embed="rId6" cstate="print">
              <a:extLst>
                <a:ext uri="{28A0092B-C50C-407E-A947-70E740481C1C}">
                  <a14:useLocalDpi xmlns:a14="http://schemas.microsoft.com/office/drawing/2010/main" val="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1" name="Rectangle 20" descr="Open Book"/>
          <p:cNvSpPr/>
          <p:nvPr/>
        </p:nvSpPr>
        <p:spPr>
          <a:xfrm>
            <a:off x="4392613" y="4502150"/>
            <a:ext cx="679450" cy="708025"/>
          </a:xfrm>
          <a:prstGeom prst="rect">
            <a:avLst/>
          </a:prstGeom>
          <a:blipFill>
            <a:blip r:embed="rId7" cstate="print">
              <a:extLst>
                <a:ext uri="{28A0092B-C50C-407E-A947-70E740481C1C}">
                  <a14:useLocalDpi xmlns:a14="http://schemas.microsoft.com/office/drawing/2010/main" val="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2" name="TextBox 21"/>
          <p:cNvSpPr txBox="1"/>
          <p:nvPr/>
        </p:nvSpPr>
        <p:spPr>
          <a:xfrm>
            <a:off x="4901535" y="1600994"/>
            <a:ext cx="4192587" cy="1760538"/>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lIns="221079" tIns="221079" rIns="221079" bIns="221079" spcCol="1270" anchor="ctr"/>
          <a:lstStyle/>
          <a:p>
            <a:pPr defTabSz="1066800">
              <a:spcAft>
                <a:spcPct val="35000"/>
              </a:spcAft>
              <a:defRPr/>
            </a:pPr>
            <a:r>
              <a:rPr lang="en-GB" sz="2200" b="1" dirty="0">
                <a:solidFill>
                  <a:schemeClr val="tx1"/>
                </a:solidFill>
              </a:rPr>
              <a:t>Online resources include</a:t>
            </a:r>
            <a:r>
              <a:rPr lang="en-GB" sz="2200" dirty="0">
                <a:solidFill>
                  <a:schemeClr val="tx1"/>
                </a:solidFill>
              </a:rPr>
              <a:t>: </a:t>
            </a:r>
          </a:p>
          <a:p>
            <a:pPr defTabSz="1066800">
              <a:spcAft>
                <a:spcPct val="35000"/>
              </a:spcAft>
              <a:defRPr/>
            </a:pPr>
            <a:r>
              <a:rPr lang="en-GB" sz="2200" dirty="0">
                <a:solidFill>
                  <a:schemeClr val="tx1"/>
                </a:solidFill>
              </a:rPr>
              <a:t>BMJ Best Practice; E-Books; Clinical Skills; E-Journals; BMJ Case Reports; Up-to-date; Oxford Medicine Online</a:t>
            </a:r>
            <a:endParaRPr lang="en-US" sz="2200" dirty="0">
              <a:solidFill>
                <a:schemeClr val="tx1"/>
              </a:solidFill>
            </a:endParaRPr>
          </a:p>
        </p:txBody>
      </p:sp>
      <p:sp>
        <p:nvSpPr>
          <p:cNvPr id="23" name="TextBox 22"/>
          <p:cNvSpPr txBox="1"/>
          <p:nvPr/>
        </p:nvSpPr>
        <p:spPr>
          <a:xfrm>
            <a:off x="4951413" y="3830638"/>
            <a:ext cx="4878387" cy="2089150"/>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lIns="221079" tIns="221079" rIns="221079" bIns="221079" spcCol="1270" anchor="ctr"/>
          <a:lstStyle/>
          <a:p>
            <a:pPr defTabSz="1066800">
              <a:spcAft>
                <a:spcPct val="35000"/>
              </a:spcAft>
              <a:defRPr/>
            </a:pPr>
            <a:r>
              <a:rPr lang="en-GB" sz="2200" b="1" dirty="0">
                <a:solidFill>
                  <a:schemeClr val="tx1"/>
                </a:solidFill>
              </a:rPr>
              <a:t>Books to borrow </a:t>
            </a:r>
            <a:r>
              <a:rPr lang="en-GB" sz="2200" dirty="0">
                <a:solidFill>
                  <a:schemeClr val="tx1"/>
                </a:solidFill>
              </a:rPr>
              <a:t>to support:</a:t>
            </a:r>
          </a:p>
          <a:p>
            <a:pPr defTabSz="1066800">
              <a:spcAft>
                <a:spcPct val="35000"/>
              </a:spcAft>
              <a:defRPr/>
            </a:pPr>
            <a:r>
              <a:rPr lang="en-GB" sz="2200" dirty="0">
                <a:solidFill>
                  <a:schemeClr val="tx1"/>
                </a:solidFill>
              </a:rPr>
              <a:t>Clinical Practice; Education;  Professional Development;     Health &amp; Wellbeing </a:t>
            </a:r>
            <a:endParaRPr lang="en-US" sz="2200" dirty="0">
              <a:solidFill>
                <a:schemeClr val="tx1"/>
              </a:solidFill>
            </a:endParaRPr>
          </a:p>
        </p:txBody>
      </p:sp>
    </p:spTree>
    <p:extLst>
      <p:ext uri="{BB962C8B-B14F-4D97-AF65-F5344CB8AC3E}">
        <p14:creationId xmlns:p14="http://schemas.microsoft.com/office/powerpoint/2010/main" val="1573375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Medical Workforce</a:t>
            </a:r>
          </a:p>
        </p:txBody>
      </p:sp>
      <p:sp>
        <p:nvSpPr>
          <p:cNvPr id="3" name="Content Placeholder 2"/>
          <p:cNvSpPr>
            <a:spLocks noGrp="1"/>
          </p:cNvSpPr>
          <p:nvPr>
            <p:ph idx="1"/>
          </p:nvPr>
        </p:nvSpPr>
        <p:spPr>
          <a:xfrm>
            <a:off x="388414" y="780142"/>
            <a:ext cx="8229600" cy="4525962"/>
          </a:xfrm>
        </p:spPr>
        <p:txBody>
          <a:bodyPr/>
          <a:lstStyle/>
          <a:p>
            <a:pPr>
              <a:defRPr/>
            </a:pPr>
            <a:r>
              <a:rPr lang="en-GB" altLang="en-US" sz="2000" b="1" dirty="0"/>
              <a:t>Rest Facilities </a:t>
            </a:r>
          </a:p>
          <a:p>
            <a:pPr lvl="1">
              <a:defRPr/>
            </a:pPr>
            <a:r>
              <a:rPr lang="en-GB" altLang="en-US" b="1" dirty="0"/>
              <a:t>Onsite Flat </a:t>
            </a:r>
            <a:r>
              <a:rPr lang="en-GB" altLang="en-US" dirty="0"/>
              <a:t>through Southern Housing for Resident Doctors who require rest facilities due to tiredness following a night shift or a long, late shift </a:t>
            </a:r>
          </a:p>
          <a:p>
            <a:pPr lvl="1">
              <a:defRPr/>
            </a:pPr>
            <a:r>
              <a:rPr lang="en-GB" altLang="en-US" dirty="0"/>
              <a:t>Two single bedrooms, bathroom, living space, kitchen, linen, towels &amp; WIFI</a:t>
            </a:r>
            <a:endParaRPr lang="en-US" altLang="en-US" dirty="0"/>
          </a:p>
          <a:p>
            <a:pPr>
              <a:defRPr/>
            </a:pPr>
            <a:r>
              <a:rPr lang="en-GB" sz="1800" b="1" dirty="0"/>
              <a:t>Relocation </a:t>
            </a:r>
            <a:r>
              <a:rPr lang="en-GB" sz="2000" b="1" dirty="0"/>
              <a:t>Expenses</a:t>
            </a:r>
            <a:r>
              <a:rPr lang="en-GB" sz="1800" b="1" dirty="0"/>
              <a:t> </a:t>
            </a:r>
          </a:p>
          <a:p>
            <a:pPr lvl="1">
              <a:defRPr/>
            </a:pPr>
            <a:r>
              <a:rPr lang="en-GB" dirty="0"/>
              <a:t>Can be paid for removal of personal/ household effects, house sale/purchase costs and continuing commitments</a:t>
            </a:r>
          </a:p>
          <a:p>
            <a:pPr>
              <a:defRPr/>
            </a:pPr>
            <a:r>
              <a:rPr lang="en-GB" sz="2000" b="1" dirty="0"/>
              <a:t>On-site</a:t>
            </a:r>
            <a:r>
              <a:rPr lang="en-GB" sz="1800" b="1" dirty="0"/>
              <a:t> </a:t>
            </a:r>
            <a:r>
              <a:rPr lang="en-GB" sz="2000" b="1" dirty="0"/>
              <a:t>Occupational</a:t>
            </a:r>
            <a:r>
              <a:rPr lang="en-GB" sz="1800" b="1" dirty="0"/>
              <a:t> Health </a:t>
            </a:r>
            <a:endParaRPr lang="en-GB" sz="1800" dirty="0"/>
          </a:p>
          <a:p>
            <a:pPr lvl="1">
              <a:defRPr/>
            </a:pPr>
            <a:r>
              <a:rPr lang="en-GB" dirty="0"/>
              <a:t>Pre-Placement health screening </a:t>
            </a:r>
          </a:p>
          <a:p>
            <a:pPr lvl="1">
              <a:defRPr/>
            </a:pPr>
            <a:r>
              <a:rPr lang="en-GB" dirty="0"/>
              <a:t>Risk / Environmental Assessments </a:t>
            </a:r>
          </a:p>
          <a:p>
            <a:pPr lvl="1">
              <a:defRPr/>
            </a:pPr>
            <a:r>
              <a:rPr lang="en-GB" dirty="0"/>
              <a:t>Immunisation programmes </a:t>
            </a:r>
          </a:p>
          <a:p>
            <a:pPr lvl="1">
              <a:defRPr/>
            </a:pPr>
            <a:r>
              <a:rPr lang="en-GB" dirty="0"/>
              <a:t>Rehabilitation after sickness or injury </a:t>
            </a:r>
          </a:p>
          <a:p>
            <a:pPr lvl="1">
              <a:defRPr/>
            </a:pPr>
            <a:r>
              <a:rPr lang="en-GB" dirty="0"/>
              <a:t>Health Promotion </a:t>
            </a:r>
          </a:p>
          <a:p>
            <a:pPr lvl="1">
              <a:defRPr/>
            </a:pPr>
            <a:r>
              <a:rPr lang="en-GB" dirty="0"/>
              <a:t>Health surveillance </a:t>
            </a:r>
          </a:p>
          <a:p>
            <a:pPr lvl="1">
              <a:defRPr/>
            </a:pPr>
            <a:r>
              <a:rPr lang="en-GB" dirty="0"/>
              <a:t>Management</a:t>
            </a:r>
            <a:r>
              <a:rPr lang="en-GB" sz="1500" dirty="0"/>
              <a:t> </a:t>
            </a:r>
            <a:r>
              <a:rPr lang="en-GB" dirty="0"/>
              <a:t>of, Needlestick, sharps, human bites and contamination accidents </a:t>
            </a:r>
          </a:p>
          <a:p>
            <a:endParaRPr lang="en-GB" dirty="0"/>
          </a:p>
        </p:txBody>
      </p:sp>
      <p:sp>
        <p:nvSpPr>
          <p:cNvPr id="4" name="Rectangle 3">
            <a:extLst>
              <a:ext uri="{FF2B5EF4-FFF2-40B4-BE49-F238E27FC236}">
                <a16:creationId xmlns:a16="http://schemas.microsoft.com/office/drawing/2014/main" id="{08665DB9-A8C8-41F0-B16A-2BFBC1CFC53C}"/>
              </a:ext>
            </a:extLst>
          </p:cNvPr>
          <p:cNvSpPr/>
          <p:nvPr/>
        </p:nvSpPr>
        <p:spPr>
          <a:xfrm>
            <a:off x="468314" y="5680359"/>
            <a:ext cx="4572000" cy="646331"/>
          </a:xfrm>
          <a:prstGeom prst="rect">
            <a:avLst/>
          </a:prstGeom>
        </p:spPr>
        <p:txBody>
          <a:bodyPr>
            <a:spAutoFit/>
          </a:bodyPr>
          <a:lstStyle/>
          <a:p>
            <a:pPr marL="0" indent="0">
              <a:buFont typeface="Wingdings" panose="05000000000000000000" pitchFamily="2" charset="2"/>
              <a:buNone/>
              <a:defRPr/>
            </a:pPr>
            <a:r>
              <a:rPr lang="en-GB" b="1" dirty="0"/>
              <a:t>Medical Workforce </a:t>
            </a:r>
            <a:r>
              <a:rPr lang="en-GB" dirty="0"/>
              <a:t>contact email address: </a:t>
            </a:r>
          </a:p>
          <a:p>
            <a:pPr marL="0" indent="0">
              <a:buFont typeface="Wingdings" panose="05000000000000000000" pitchFamily="2" charset="2"/>
              <a:buNone/>
              <a:defRPr/>
            </a:pPr>
            <a:r>
              <a:rPr lang="en-GB" dirty="0">
                <a:hlinkClick r:id="rId3"/>
              </a:rPr>
              <a:t>asp-tr.medicalworkforce@nhs.net</a:t>
            </a:r>
            <a:endParaRPr lang="en-GB" dirty="0"/>
          </a:p>
        </p:txBody>
      </p:sp>
    </p:spTree>
    <p:extLst>
      <p:ext uri="{BB962C8B-B14F-4D97-AF65-F5344CB8AC3E}">
        <p14:creationId xmlns:p14="http://schemas.microsoft.com/office/powerpoint/2010/main" val="265354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Q&amp;A</a:t>
            </a:r>
          </a:p>
        </p:txBody>
      </p:sp>
      <p:sp>
        <p:nvSpPr>
          <p:cNvPr id="3" name="Content Placeholder 2"/>
          <p:cNvSpPr>
            <a:spLocks noGrp="1"/>
          </p:cNvSpPr>
          <p:nvPr>
            <p:ph idx="1"/>
          </p:nvPr>
        </p:nvSpPr>
        <p:spPr/>
        <p:txBody>
          <a:bodyPr/>
          <a:lstStyle/>
          <a:p>
            <a:r>
              <a:rPr lang="en-GB" dirty="0"/>
              <a:t>We welcome your questions now, or at a later date:</a:t>
            </a:r>
          </a:p>
          <a:p>
            <a:endParaRPr lang="en-GB" dirty="0"/>
          </a:p>
          <a:p>
            <a:r>
              <a:rPr lang="en-GB" dirty="0"/>
              <a:t>Contact Russell Varcoe: </a:t>
            </a:r>
            <a:r>
              <a:rPr lang="en-GB" dirty="0">
                <a:hlinkClick r:id="rId3"/>
              </a:rPr>
              <a:t>russell.varcoe@nhs.net</a:t>
            </a:r>
            <a:r>
              <a:rPr lang="en-GB" dirty="0"/>
              <a:t> </a:t>
            </a:r>
          </a:p>
          <a:p>
            <a:endParaRPr lang="en-GB" dirty="0"/>
          </a:p>
          <a:p>
            <a:r>
              <a:rPr lang="en-GB" dirty="0"/>
              <a:t>Website (education): </a:t>
            </a:r>
            <a:r>
              <a:rPr lang="en-GB" dirty="0">
                <a:hlinkClick r:id="rId4"/>
              </a:rPr>
              <a:t>https://education.asph.nhs.uk/</a:t>
            </a:r>
            <a:endParaRPr lang="en-GB" dirty="0"/>
          </a:p>
          <a:p>
            <a:endParaRPr lang="en-GB" dirty="0"/>
          </a:p>
          <a:p>
            <a:r>
              <a:rPr lang="en-GB" dirty="0"/>
              <a:t>Website (trust): </a:t>
            </a:r>
            <a:r>
              <a:rPr lang="en-GB" dirty="0">
                <a:hlinkClick r:id="rId5"/>
              </a:rPr>
              <a:t>https://www.ashfordstpeters.nhs.uk/</a:t>
            </a:r>
            <a:endParaRPr lang="en-GB" dirty="0"/>
          </a:p>
        </p:txBody>
      </p:sp>
    </p:spTree>
    <p:extLst>
      <p:ext uri="{BB962C8B-B14F-4D97-AF65-F5344CB8AC3E}">
        <p14:creationId xmlns:p14="http://schemas.microsoft.com/office/powerpoint/2010/main" val="338609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‘Together We Care’</a:t>
            </a:r>
          </a:p>
        </p:txBody>
      </p:sp>
      <p:sp>
        <p:nvSpPr>
          <p:cNvPr id="3" name="Content Placeholder 2"/>
          <p:cNvSpPr>
            <a:spLocks noGrp="1"/>
          </p:cNvSpPr>
          <p:nvPr>
            <p:ph idx="1"/>
          </p:nvPr>
        </p:nvSpPr>
        <p:spPr>
          <a:xfrm>
            <a:off x="468313" y="736399"/>
            <a:ext cx="8229600" cy="4525962"/>
          </a:xfrm>
        </p:spPr>
        <p:txBody>
          <a:bodyPr/>
          <a:lstStyle/>
          <a:p>
            <a:r>
              <a:rPr lang="en-GB" b="1" dirty="0"/>
              <a:t>Our Vision </a:t>
            </a:r>
            <a:r>
              <a:rPr lang="en-GB" dirty="0"/>
              <a:t>is ‘to provide an </a:t>
            </a:r>
            <a:r>
              <a:rPr lang="en-GB" b="1" dirty="0"/>
              <a:t>outstanding experience </a:t>
            </a:r>
            <a:r>
              <a:rPr lang="en-GB" dirty="0"/>
              <a:t>and </a:t>
            </a:r>
            <a:r>
              <a:rPr lang="en-GB" b="1" dirty="0"/>
              <a:t>best outcomes</a:t>
            </a:r>
            <a:r>
              <a:rPr lang="en-GB" dirty="0"/>
              <a:t> for </a:t>
            </a:r>
            <a:r>
              <a:rPr lang="en-GB" b="1" dirty="0"/>
              <a:t>patients </a:t>
            </a:r>
            <a:r>
              <a:rPr lang="en-GB" dirty="0"/>
              <a:t>and the </a:t>
            </a:r>
            <a:r>
              <a:rPr lang="en-GB" b="1" dirty="0"/>
              <a:t>team</a:t>
            </a:r>
            <a:r>
              <a:rPr lang="en-GB" dirty="0"/>
              <a:t>’</a:t>
            </a:r>
          </a:p>
          <a:p>
            <a:r>
              <a:rPr lang="en-GB" b="1" dirty="0"/>
              <a:t>Our Values </a:t>
            </a:r>
            <a:r>
              <a:rPr lang="en-GB" dirty="0"/>
              <a:t>are ‘</a:t>
            </a:r>
            <a:r>
              <a:rPr lang="en-GB" b="1" dirty="0"/>
              <a:t>Patients First, Personal Responsibility, Passion for Excellent</a:t>
            </a:r>
            <a:r>
              <a:rPr lang="en-GB" dirty="0"/>
              <a:t> and </a:t>
            </a:r>
            <a:r>
              <a:rPr lang="en-GB" b="1" dirty="0"/>
              <a:t>Pride in our Team</a:t>
            </a:r>
            <a:r>
              <a:rPr lang="en-GB" dirty="0"/>
              <a:t>’ or the ‘</a:t>
            </a:r>
            <a:r>
              <a:rPr lang="en-GB" b="1" dirty="0"/>
              <a:t>4Ps</a:t>
            </a:r>
            <a:r>
              <a:rPr lang="en-GB" dirty="0"/>
              <a:t>’</a:t>
            </a:r>
          </a:p>
          <a:p>
            <a:r>
              <a:rPr lang="en-GB" b="1" dirty="0"/>
              <a:t>Our Mission </a:t>
            </a:r>
            <a:r>
              <a:rPr lang="en-GB" dirty="0"/>
              <a:t>is ‘to ensure the </a:t>
            </a:r>
            <a:r>
              <a:rPr lang="en-GB" b="1" dirty="0"/>
              <a:t>provision of high quality, sustainable healthcare services</a:t>
            </a:r>
            <a:r>
              <a:rPr lang="en-GB" dirty="0"/>
              <a:t> to the </a:t>
            </a:r>
            <a:r>
              <a:rPr lang="en-GB" b="1" dirty="0"/>
              <a:t>communities</a:t>
            </a:r>
            <a:r>
              <a:rPr lang="en-GB" dirty="0"/>
              <a:t> we serve’</a:t>
            </a:r>
            <a:endParaRPr lang="en-GB" b="1" dirty="0"/>
          </a:p>
          <a:p>
            <a:endParaRPr lang="en-GB" b="1" dirty="0"/>
          </a:p>
        </p:txBody>
      </p:sp>
      <p:pic>
        <p:nvPicPr>
          <p:cNvPr id="4" name="Picture 2" descr="At the community day"/>
          <p:cNvPicPr>
            <a:picLocks noChangeAspect="1" noChangeArrowheads="1"/>
          </p:cNvPicPr>
          <p:nvPr/>
        </p:nvPicPr>
        <p:blipFill>
          <a:blip r:embed="rId3">
            <a:extLst>
              <a:ext uri="{28A0092B-C50C-407E-A947-70E740481C1C}">
                <a14:useLocalDpi xmlns:a14="http://schemas.microsoft.com/office/drawing/2010/main" val="0"/>
              </a:ext>
            </a:extLst>
          </a:blip>
          <a:srcRect t="13966" b="9923"/>
          <a:stretch>
            <a:fillRect/>
          </a:stretch>
        </p:blipFill>
        <p:spPr bwMode="auto">
          <a:xfrm>
            <a:off x="0" y="3030480"/>
            <a:ext cx="9144000"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18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Our Trust</a:t>
            </a:r>
          </a:p>
        </p:txBody>
      </p:sp>
      <p:sp>
        <p:nvSpPr>
          <p:cNvPr id="3" name="Content Placeholder 2"/>
          <p:cNvSpPr>
            <a:spLocks noGrp="1"/>
          </p:cNvSpPr>
          <p:nvPr>
            <p:ph idx="1"/>
          </p:nvPr>
        </p:nvSpPr>
        <p:spPr/>
        <p:txBody>
          <a:bodyPr/>
          <a:lstStyle/>
          <a:p>
            <a:r>
              <a:rPr lang="en-GB" dirty="0"/>
              <a:t>The trust is made up of three </a:t>
            </a:r>
            <a:r>
              <a:rPr lang="en-GB" i="1" dirty="0"/>
              <a:t>main</a:t>
            </a:r>
            <a:r>
              <a:rPr lang="en-GB" dirty="0"/>
              <a:t> hospital sites within Surrey:</a:t>
            </a:r>
          </a:p>
          <a:p>
            <a:pPr lvl="1"/>
            <a:r>
              <a:rPr lang="en-GB" b="1" dirty="0"/>
              <a:t>Ashford Hospital</a:t>
            </a:r>
          </a:p>
          <a:p>
            <a:pPr lvl="1"/>
            <a:r>
              <a:rPr lang="en-GB" b="1" dirty="0"/>
              <a:t>St Peter’s Hospital</a:t>
            </a:r>
          </a:p>
          <a:p>
            <a:pPr lvl="1"/>
            <a:r>
              <a:rPr lang="en-GB" b="1" dirty="0"/>
              <a:t>Woking Community Hospital</a:t>
            </a:r>
          </a:p>
          <a:p>
            <a:pPr lvl="1"/>
            <a:endParaRPr lang="en-GB" dirty="0"/>
          </a:p>
          <a:p>
            <a:pPr marL="342900" lvl="1" indent="0">
              <a:buNone/>
            </a:pPr>
            <a:endParaRPr lang="en-GB" b="1" dirty="0"/>
          </a:p>
          <a:p>
            <a:r>
              <a:rPr lang="en-GB" dirty="0"/>
              <a:t>The trust does have some other satellite sites around the area.</a:t>
            </a:r>
          </a:p>
          <a:p>
            <a:endParaRPr lang="en-GB" dirty="0"/>
          </a:p>
          <a:p>
            <a:r>
              <a:rPr lang="en-GB" dirty="0"/>
              <a:t>The main site for Foundation Training is St Peter’s Hospital</a:t>
            </a:r>
          </a:p>
          <a:p>
            <a:endParaRPr lang="en-GB" dirty="0"/>
          </a:p>
          <a:p>
            <a:r>
              <a:rPr lang="en-GB" dirty="0"/>
              <a:t>Have recently started a group model with Royal Surrey</a:t>
            </a:r>
          </a:p>
          <a:p>
            <a:endParaRPr lang="en-GB" dirty="0"/>
          </a:p>
          <a:p>
            <a:r>
              <a:rPr lang="en-GB" dirty="0"/>
              <a:t>We use a Cerner based EPR.</a:t>
            </a:r>
          </a:p>
        </p:txBody>
      </p:sp>
    </p:spTree>
    <p:extLst>
      <p:ext uri="{BB962C8B-B14F-4D97-AF65-F5344CB8AC3E}">
        <p14:creationId xmlns:p14="http://schemas.microsoft.com/office/powerpoint/2010/main" val="2393002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E256DF5-0B1B-8B02-380C-661356F54283}"/>
              </a:ext>
            </a:extLst>
          </p:cNvPr>
          <p:cNvPicPr>
            <a:picLocks noChangeAspect="1"/>
          </p:cNvPicPr>
          <p:nvPr/>
        </p:nvPicPr>
        <p:blipFill>
          <a:blip r:embed="rId3"/>
          <a:stretch>
            <a:fillRect/>
          </a:stretch>
        </p:blipFill>
        <p:spPr>
          <a:xfrm>
            <a:off x="1977691" y="0"/>
            <a:ext cx="5188618" cy="6858000"/>
          </a:xfrm>
          <a:prstGeom prst="rect">
            <a:avLst/>
          </a:prstGeom>
        </p:spPr>
      </p:pic>
    </p:spTree>
    <p:extLst>
      <p:ext uri="{BB962C8B-B14F-4D97-AF65-F5344CB8AC3E}">
        <p14:creationId xmlns:p14="http://schemas.microsoft.com/office/powerpoint/2010/main" val="175192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 Peter’s Hospital site</a:t>
            </a:r>
          </a:p>
        </p:txBody>
      </p:sp>
      <p:sp>
        <p:nvSpPr>
          <p:cNvPr id="3" name="Content Placeholder 2"/>
          <p:cNvSpPr>
            <a:spLocks noGrp="1"/>
          </p:cNvSpPr>
          <p:nvPr>
            <p:ph idx="1"/>
          </p:nvPr>
        </p:nvSpPr>
        <p:spPr/>
        <p:txBody>
          <a:bodyPr/>
          <a:lstStyle/>
          <a:p>
            <a:r>
              <a:rPr lang="en-GB" dirty="0"/>
              <a:t>The main services that run from the St Peter’s site are:</a:t>
            </a:r>
          </a:p>
          <a:p>
            <a:pPr lvl="1"/>
            <a:r>
              <a:rPr lang="en-GB" dirty="0"/>
              <a:t>Accident &amp; Emergency services</a:t>
            </a:r>
          </a:p>
          <a:p>
            <a:pPr lvl="1"/>
            <a:r>
              <a:rPr lang="en-GB" dirty="0"/>
              <a:t>Intensive care</a:t>
            </a:r>
          </a:p>
          <a:p>
            <a:pPr lvl="1"/>
            <a:r>
              <a:rPr lang="en-GB" dirty="0"/>
              <a:t>Emergency surgical and medical care</a:t>
            </a:r>
          </a:p>
          <a:p>
            <a:pPr lvl="1"/>
            <a:r>
              <a:rPr lang="en-GB" dirty="0"/>
              <a:t>Elective and day-case surgery</a:t>
            </a:r>
          </a:p>
          <a:p>
            <a:pPr lvl="1"/>
            <a:r>
              <a:rPr lang="en-GB" dirty="0"/>
              <a:t>Inpatient medical care</a:t>
            </a:r>
          </a:p>
          <a:p>
            <a:pPr lvl="1"/>
            <a:r>
              <a:rPr lang="en-GB" dirty="0"/>
              <a:t>Orthopaedics (Rowley Bristow unit)</a:t>
            </a:r>
          </a:p>
          <a:p>
            <a:pPr lvl="1"/>
            <a:r>
              <a:rPr lang="en-GB" dirty="0"/>
              <a:t>Maternity care</a:t>
            </a:r>
          </a:p>
          <a:p>
            <a:pPr lvl="1"/>
            <a:r>
              <a:rPr lang="en-GB" dirty="0"/>
              <a:t>Paediatric services</a:t>
            </a:r>
          </a:p>
          <a:p>
            <a:pPr lvl="1"/>
            <a:r>
              <a:rPr lang="en-GB" dirty="0"/>
              <a:t>Level 3 Neonatal intensive care unit &amp; Surrey Neonatal Transport Service</a:t>
            </a:r>
          </a:p>
          <a:p>
            <a:pPr lvl="1"/>
            <a:r>
              <a:rPr lang="en-GB" dirty="0"/>
              <a:t>Outpatients and diagnostics:</a:t>
            </a:r>
          </a:p>
          <a:p>
            <a:pPr lvl="2"/>
            <a:r>
              <a:rPr lang="en-GB" dirty="0"/>
              <a:t>X ray, ultrasound, CT Scans, endoscopy and MRI scans</a:t>
            </a:r>
          </a:p>
          <a:p>
            <a:pPr lvl="1"/>
            <a:r>
              <a:rPr lang="en-GB" dirty="0"/>
              <a:t>Pathology services (part of BSPS)</a:t>
            </a:r>
          </a:p>
          <a:p>
            <a:pPr lvl="1"/>
            <a:endParaRPr lang="en-GB" dirty="0"/>
          </a:p>
          <a:p>
            <a:pPr lvl="1"/>
            <a:r>
              <a:rPr lang="en-GB" i="1" dirty="0"/>
              <a:t>Note: Foundation Doctors are predominantly based at St Peter’s Hospital site.</a:t>
            </a:r>
          </a:p>
        </p:txBody>
      </p:sp>
    </p:spTree>
    <p:extLst>
      <p:ext uri="{BB962C8B-B14F-4D97-AF65-F5344CB8AC3E}">
        <p14:creationId xmlns:p14="http://schemas.microsoft.com/office/powerpoint/2010/main" val="289860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5" name="Picture 14">
            <a:extLst>
              <a:ext uri="{FF2B5EF4-FFF2-40B4-BE49-F238E27FC236}">
                <a16:creationId xmlns:a16="http://schemas.microsoft.com/office/drawing/2014/main" id="{3DF6C41E-7576-4180-86B0-2A1A42DF38FB}"/>
              </a:ext>
            </a:extLst>
          </p:cNvPr>
          <p:cNvPicPr>
            <a:picLocks noChangeAspect="1"/>
          </p:cNvPicPr>
          <p:nvPr/>
        </p:nvPicPr>
        <p:blipFill>
          <a:blip r:embed="rId3"/>
          <a:stretch>
            <a:fillRect/>
          </a:stretch>
        </p:blipFill>
        <p:spPr>
          <a:xfrm>
            <a:off x="0" y="696074"/>
            <a:ext cx="9144000" cy="5465852"/>
          </a:xfrm>
          <a:prstGeom prst="rect">
            <a:avLst/>
          </a:prstGeom>
        </p:spPr>
      </p:pic>
      <p:sp>
        <p:nvSpPr>
          <p:cNvPr id="17" name="Oval 16">
            <a:extLst>
              <a:ext uri="{FF2B5EF4-FFF2-40B4-BE49-F238E27FC236}">
                <a16:creationId xmlns:a16="http://schemas.microsoft.com/office/drawing/2014/main" id="{2DEDBAC9-D726-4BDB-AEE4-07BA66041670}"/>
              </a:ext>
            </a:extLst>
          </p:cNvPr>
          <p:cNvSpPr/>
          <p:nvPr/>
        </p:nvSpPr>
        <p:spPr>
          <a:xfrm>
            <a:off x="692459" y="1019235"/>
            <a:ext cx="798990" cy="4175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276B4C2-9A6E-4E93-B65B-28828DB2E6F7}"/>
              </a:ext>
            </a:extLst>
          </p:cNvPr>
          <p:cNvSpPr/>
          <p:nvPr/>
        </p:nvSpPr>
        <p:spPr>
          <a:xfrm>
            <a:off x="1732626" y="2405631"/>
            <a:ext cx="798990" cy="4175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2C04D32-4EE0-4A3D-B6AB-BCEF28E7D8EB}"/>
              </a:ext>
            </a:extLst>
          </p:cNvPr>
          <p:cNvSpPr/>
          <p:nvPr/>
        </p:nvSpPr>
        <p:spPr>
          <a:xfrm>
            <a:off x="4983333" y="692106"/>
            <a:ext cx="798990" cy="4175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A5E3A2D-2FC6-4913-88A0-E61B712BE36F}"/>
              </a:ext>
            </a:extLst>
          </p:cNvPr>
          <p:cNvSpPr/>
          <p:nvPr/>
        </p:nvSpPr>
        <p:spPr>
          <a:xfrm>
            <a:off x="8171896" y="640161"/>
            <a:ext cx="798990" cy="4175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B159CA7-8FEB-4C67-A53F-5C349A37DCCB}"/>
              </a:ext>
            </a:extLst>
          </p:cNvPr>
          <p:cNvSpPr/>
          <p:nvPr/>
        </p:nvSpPr>
        <p:spPr>
          <a:xfrm>
            <a:off x="6593151" y="2923202"/>
            <a:ext cx="1343486" cy="4175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5F563C1-EF07-4B68-BAA0-FEEE3A4D6498}"/>
              </a:ext>
            </a:extLst>
          </p:cNvPr>
          <p:cNvSpPr/>
          <p:nvPr/>
        </p:nvSpPr>
        <p:spPr>
          <a:xfrm>
            <a:off x="3157868" y="2896568"/>
            <a:ext cx="1263211" cy="4175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5888956-6257-427A-9351-B74DEFCBB06D}"/>
              </a:ext>
            </a:extLst>
          </p:cNvPr>
          <p:cNvSpPr/>
          <p:nvPr/>
        </p:nvSpPr>
        <p:spPr>
          <a:xfrm>
            <a:off x="7002743" y="4709092"/>
            <a:ext cx="1263211" cy="4175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4BE62552-4DBE-4FEB-A0A5-70DAEA540C14}"/>
              </a:ext>
            </a:extLst>
          </p:cNvPr>
          <p:cNvSpPr/>
          <p:nvPr/>
        </p:nvSpPr>
        <p:spPr>
          <a:xfrm>
            <a:off x="3256779" y="1438467"/>
            <a:ext cx="798990" cy="4175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B1EE990-1260-41C6-BBE2-B43BEA44A67B}"/>
              </a:ext>
            </a:extLst>
          </p:cNvPr>
          <p:cNvSpPr/>
          <p:nvPr/>
        </p:nvSpPr>
        <p:spPr>
          <a:xfrm>
            <a:off x="4594936" y="5843168"/>
            <a:ext cx="798990" cy="4175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E620EBA-9BC5-42E7-9CCA-6E8AE4745DD3}"/>
              </a:ext>
            </a:extLst>
          </p:cNvPr>
          <p:cNvSpPr/>
          <p:nvPr/>
        </p:nvSpPr>
        <p:spPr>
          <a:xfrm>
            <a:off x="7830105" y="5432776"/>
            <a:ext cx="1336121" cy="4175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966494E3-AA2C-4276-AFB4-4718FE5CE7B1}"/>
              </a:ext>
            </a:extLst>
          </p:cNvPr>
          <p:cNvSpPr/>
          <p:nvPr/>
        </p:nvSpPr>
        <p:spPr>
          <a:xfrm>
            <a:off x="-96174" y="5610016"/>
            <a:ext cx="877409" cy="4175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26FB77C1-D860-43E8-9656-D982AE958CD8}"/>
              </a:ext>
            </a:extLst>
          </p:cNvPr>
          <p:cNvSpPr/>
          <p:nvPr/>
        </p:nvSpPr>
        <p:spPr>
          <a:xfrm>
            <a:off x="3102385" y="5729039"/>
            <a:ext cx="1318694" cy="417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9FA0230-9F56-45FC-BD5E-1E2926D1783C}"/>
              </a:ext>
            </a:extLst>
          </p:cNvPr>
          <p:cNvSpPr/>
          <p:nvPr/>
        </p:nvSpPr>
        <p:spPr>
          <a:xfrm>
            <a:off x="4834629" y="1658291"/>
            <a:ext cx="1141522" cy="417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644D98D-1C1F-4322-8E28-F49CC9E30A28}"/>
              </a:ext>
            </a:extLst>
          </p:cNvPr>
          <p:cNvSpPr/>
          <p:nvPr/>
        </p:nvSpPr>
        <p:spPr>
          <a:xfrm>
            <a:off x="3852909" y="3796668"/>
            <a:ext cx="1141522" cy="417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341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B9EF-0776-9A90-652C-E0130B44AB1F}"/>
              </a:ext>
            </a:extLst>
          </p:cNvPr>
          <p:cNvSpPr>
            <a:spLocks noGrp="1"/>
          </p:cNvSpPr>
          <p:nvPr>
            <p:ph type="title"/>
          </p:nvPr>
        </p:nvSpPr>
        <p:spPr/>
        <p:txBody>
          <a:bodyPr/>
          <a:lstStyle/>
          <a:p>
            <a:r>
              <a:rPr lang="en-GB" dirty="0"/>
              <a:t>Getting to St Peter’s</a:t>
            </a:r>
          </a:p>
        </p:txBody>
      </p:sp>
      <p:sp>
        <p:nvSpPr>
          <p:cNvPr id="3" name="Content Placeholder 2">
            <a:extLst>
              <a:ext uri="{FF2B5EF4-FFF2-40B4-BE49-F238E27FC236}">
                <a16:creationId xmlns:a16="http://schemas.microsoft.com/office/drawing/2014/main" id="{34B61196-B99C-ACF1-7F79-6F335AD6588B}"/>
              </a:ext>
            </a:extLst>
          </p:cNvPr>
          <p:cNvSpPr>
            <a:spLocks noGrp="1"/>
          </p:cNvSpPr>
          <p:nvPr>
            <p:ph idx="1"/>
          </p:nvPr>
        </p:nvSpPr>
        <p:spPr/>
        <p:txBody>
          <a:bodyPr/>
          <a:lstStyle/>
          <a:p>
            <a:r>
              <a:rPr lang="en-GB" dirty="0"/>
              <a:t>Public transport (it is possible) </a:t>
            </a:r>
          </a:p>
          <a:p>
            <a:pPr lvl="1"/>
            <a:r>
              <a:rPr lang="en-GB" dirty="0"/>
              <a:t>Chertsey/Woking Train Station</a:t>
            </a:r>
          </a:p>
          <a:p>
            <a:pPr lvl="1"/>
            <a:r>
              <a:rPr lang="en-GB" dirty="0"/>
              <a:t>446 Bus – Woking to Hatton Cross - £1 per journey</a:t>
            </a:r>
          </a:p>
          <a:p>
            <a:r>
              <a:rPr lang="en-GB" dirty="0"/>
              <a:t>Driving</a:t>
            </a:r>
          </a:p>
          <a:p>
            <a:pPr lvl="1"/>
            <a:r>
              <a:rPr lang="en-GB" dirty="0"/>
              <a:t>Just off J11 of M25</a:t>
            </a:r>
          </a:p>
          <a:p>
            <a:pPr lvl="1"/>
            <a:r>
              <a:rPr lang="en-GB" dirty="0"/>
              <a:t>A320 North of Woking improvements</a:t>
            </a:r>
          </a:p>
          <a:p>
            <a:r>
              <a:rPr lang="en-GB" dirty="0"/>
              <a:t>Parking </a:t>
            </a:r>
          </a:p>
          <a:p>
            <a:pPr lvl="1"/>
            <a:r>
              <a:rPr lang="en-GB" dirty="0"/>
              <a:t>£20.00 per year for the permit and</a:t>
            </a:r>
          </a:p>
          <a:p>
            <a:pPr lvl="2"/>
            <a:r>
              <a:rPr lang="en-GB" dirty="0"/>
              <a:t>£1.38 per day (for scratchcards) or £25.30 (monthly pay)</a:t>
            </a:r>
          </a:p>
          <a:p>
            <a:r>
              <a:rPr lang="en-GB" dirty="0"/>
              <a:t>Car charging</a:t>
            </a:r>
          </a:p>
        </p:txBody>
      </p:sp>
    </p:spTree>
    <p:extLst>
      <p:ext uri="{BB962C8B-B14F-4D97-AF65-F5344CB8AC3E}">
        <p14:creationId xmlns:p14="http://schemas.microsoft.com/office/powerpoint/2010/main" val="325067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CABA6-A92C-52B3-3E2E-08A7D450982D}"/>
              </a:ext>
            </a:extLst>
          </p:cNvPr>
          <p:cNvSpPr>
            <a:spLocks noGrp="1"/>
          </p:cNvSpPr>
          <p:nvPr>
            <p:ph type="title"/>
          </p:nvPr>
        </p:nvSpPr>
        <p:spPr/>
        <p:txBody>
          <a:bodyPr/>
          <a:lstStyle/>
          <a:p>
            <a:r>
              <a:rPr lang="en-GB" dirty="0"/>
              <a:t>Accommodation</a:t>
            </a:r>
          </a:p>
        </p:txBody>
      </p:sp>
      <p:sp>
        <p:nvSpPr>
          <p:cNvPr id="3" name="Content Placeholder 2">
            <a:extLst>
              <a:ext uri="{FF2B5EF4-FFF2-40B4-BE49-F238E27FC236}">
                <a16:creationId xmlns:a16="http://schemas.microsoft.com/office/drawing/2014/main" id="{18F096E6-2FFF-8A30-282A-0470E91B4B96}"/>
              </a:ext>
            </a:extLst>
          </p:cNvPr>
          <p:cNvSpPr>
            <a:spLocks noGrp="1"/>
          </p:cNvSpPr>
          <p:nvPr>
            <p:ph idx="1"/>
          </p:nvPr>
        </p:nvSpPr>
        <p:spPr/>
        <p:txBody>
          <a:bodyPr/>
          <a:lstStyle/>
          <a:p>
            <a:r>
              <a:rPr lang="en-GB" dirty="0"/>
              <a:t>On-site</a:t>
            </a:r>
          </a:p>
          <a:p>
            <a:pPr lvl="1"/>
            <a:r>
              <a:rPr lang="en-GB" dirty="0"/>
              <a:t>Recently built keyworker accommodation at St Peter’s site run by Southern Housing</a:t>
            </a:r>
          </a:p>
          <a:p>
            <a:r>
              <a:rPr lang="en-GB" dirty="0"/>
              <a:t>Off-site</a:t>
            </a:r>
          </a:p>
          <a:p>
            <a:pPr lvl="1"/>
            <a:r>
              <a:rPr lang="en-GB" dirty="0"/>
              <a:t>At Ashford run by A2 Dominion Group</a:t>
            </a:r>
          </a:p>
          <a:p>
            <a:pPr lvl="1"/>
            <a:r>
              <a:rPr lang="en-GB" dirty="0"/>
              <a:t>At St Peter’s run by Vivid Homes</a:t>
            </a:r>
          </a:p>
          <a:p>
            <a:endParaRPr lang="en-GB" dirty="0"/>
          </a:p>
          <a:p>
            <a:r>
              <a:rPr lang="en-GB" dirty="0"/>
              <a:t>Dedicated Accommodation Officer</a:t>
            </a:r>
          </a:p>
          <a:p>
            <a:endParaRPr lang="en-GB" dirty="0"/>
          </a:p>
        </p:txBody>
      </p:sp>
    </p:spTree>
    <p:extLst>
      <p:ext uri="{BB962C8B-B14F-4D97-AF65-F5344CB8AC3E}">
        <p14:creationId xmlns:p14="http://schemas.microsoft.com/office/powerpoint/2010/main" val="322517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Foundation Team</a:t>
            </a:r>
          </a:p>
        </p:txBody>
      </p:sp>
      <p:sp>
        <p:nvSpPr>
          <p:cNvPr id="3" name="Content Placeholder 2"/>
          <p:cNvSpPr>
            <a:spLocks noGrp="1"/>
          </p:cNvSpPr>
          <p:nvPr>
            <p:ph idx="1"/>
          </p:nvPr>
        </p:nvSpPr>
        <p:spPr/>
        <p:txBody>
          <a:bodyPr/>
          <a:lstStyle/>
          <a:p>
            <a:r>
              <a:rPr lang="en-GB" b="1" dirty="0"/>
              <a:t>Dr Clarence </a:t>
            </a:r>
            <a:r>
              <a:rPr lang="en-GB" b="1" dirty="0" err="1"/>
              <a:t>Chikusu</a:t>
            </a:r>
            <a:r>
              <a:rPr lang="en-GB" b="1" dirty="0"/>
              <a:t>, </a:t>
            </a:r>
            <a:r>
              <a:rPr lang="en-GB" dirty="0"/>
              <a:t>Director of Medical Education</a:t>
            </a:r>
          </a:p>
          <a:p>
            <a:endParaRPr lang="en-GB" b="1" dirty="0"/>
          </a:p>
          <a:p>
            <a:r>
              <a:rPr lang="en-GB" b="1" dirty="0"/>
              <a:t>Mr Salil </a:t>
            </a:r>
            <a:r>
              <a:rPr lang="en-GB" b="1" dirty="0" err="1"/>
              <a:t>Umranikar</a:t>
            </a:r>
            <a:r>
              <a:rPr lang="en-GB" b="1" dirty="0"/>
              <a:t>, </a:t>
            </a:r>
            <a:r>
              <a:rPr lang="en-GB" dirty="0"/>
              <a:t>Foundation Year 1 Programme Director, Consultant Urologist</a:t>
            </a:r>
          </a:p>
          <a:p>
            <a:endParaRPr lang="en-GB" b="1" dirty="0"/>
          </a:p>
          <a:p>
            <a:r>
              <a:rPr lang="en-GB" b="1" dirty="0"/>
              <a:t>Mr Senthy </a:t>
            </a:r>
            <a:r>
              <a:rPr lang="en-GB" b="1" dirty="0" err="1"/>
              <a:t>Sellaturay</a:t>
            </a:r>
            <a:r>
              <a:rPr lang="en-GB" b="1" dirty="0"/>
              <a:t>, </a:t>
            </a:r>
            <a:r>
              <a:rPr lang="en-GB" dirty="0"/>
              <a:t>Foundation Year 2 Programme Director, Consultant Urologist</a:t>
            </a:r>
          </a:p>
          <a:p>
            <a:endParaRPr lang="en-GB" b="1" dirty="0"/>
          </a:p>
          <a:p>
            <a:r>
              <a:rPr lang="en-GB" b="1" dirty="0"/>
              <a:t>Russell </a:t>
            </a:r>
            <a:r>
              <a:rPr lang="en-GB" b="1" dirty="0" err="1"/>
              <a:t>Varcoe,</a:t>
            </a:r>
            <a:r>
              <a:rPr lang="en-GB" b="1" dirty="0"/>
              <a:t> </a:t>
            </a:r>
            <a:r>
              <a:rPr lang="en-GB" dirty="0"/>
              <a:t>Foundation Programme Coordinator</a:t>
            </a:r>
          </a:p>
          <a:p>
            <a:endParaRPr lang="en-GB" b="1" dirty="0"/>
          </a:p>
          <a:p>
            <a:r>
              <a:rPr lang="en-GB" b="1" dirty="0"/>
              <a:t>Shri </a:t>
            </a:r>
            <a:r>
              <a:rPr lang="en-GB" b="1" dirty="0" err="1"/>
              <a:t>Dajee</a:t>
            </a:r>
            <a:r>
              <a:rPr lang="en-GB" b="1" dirty="0"/>
              <a:t>, </a:t>
            </a:r>
            <a:r>
              <a:rPr lang="en-GB" dirty="0"/>
              <a:t>Foundation Programme </a:t>
            </a:r>
            <a:r>
              <a:rPr lang="en-GB" dirty="0" err="1"/>
              <a:t>Aministrator</a:t>
            </a:r>
            <a:endParaRPr lang="en-GB" b="1" dirty="0"/>
          </a:p>
        </p:txBody>
      </p:sp>
    </p:spTree>
    <p:extLst>
      <p:ext uri="{BB962C8B-B14F-4D97-AF65-F5344CB8AC3E}">
        <p14:creationId xmlns:p14="http://schemas.microsoft.com/office/powerpoint/2010/main" val="588808052"/>
      </p:ext>
    </p:extLst>
  </p:cSld>
  <p:clrMapOvr>
    <a:masterClrMapping/>
  </p:clrMapOvr>
</p:sld>
</file>

<file path=ppt/theme/theme1.xml><?xml version="1.0" encoding="utf-8"?>
<a:theme xmlns:a="http://schemas.openxmlformats.org/drawingml/2006/main" name="powerpoin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heme" id="{324217B1-E59F-4C33-B6F2-E679DCAD35BF}" vid="{D28CDE58-6F1A-485E-9D93-351212EE64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1B77FFF671174EA6BDAFF0635709A4" ma:contentTypeVersion="28" ma:contentTypeDescription="Create a new document." ma:contentTypeScope="" ma:versionID="0d8b2cd899b7515c265dc6df032c69b3">
  <xsd:schema xmlns:xsd="http://www.w3.org/2001/XMLSchema" xmlns:xs="http://www.w3.org/2001/XMLSchema" xmlns:p="http://schemas.microsoft.com/office/2006/metadata/properties" xmlns:ns2="d0e1770b-f5b5-4095-9334-ed01cb03e1ee" xmlns:ns3="adb28bee-d5fe-489b-9e7a-8ceb5dc9ebbd" xmlns:ns4="http://schemas.microsoft.com/sharepoint/v4" targetNamespace="http://schemas.microsoft.com/office/2006/metadata/properties" ma:root="true" ma:fieldsID="db0fd63891d69e7fdb60809e57894b89" ns2:_="" ns3:_="" ns4:_="">
    <xsd:import namespace="d0e1770b-f5b5-4095-9334-ed01cb03e1ee"/>
    <xsd:import namespace="adb28bee-d5fe-489b-9e7a-8ceb5dc9ebbd"/>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3:TaxCatchAll" minOccurs="0"/>
                <xsd:element ref="ns2:MediaServiceDateTaken" minOccurs="0"/>
                <xsd:element ref="ns2:MediaLengthInSeconds" minOccurs="0"/>
                <xsd:element ref="ns3:_ip_UnifiedCompliancePolicyProperties" minOccurs="0"/>
                <xsd:element ref="ns3:_ip_UnifiedCompliancePolicyUIAction" minOccurs="0"/>
                <xsd:element ref="ns2:MediaServiceObjectDetectorVersions" minOccurs="0"/>
                <xsd:element ref="ns2:MediaServiceSearchProperties" minOccurs="0"/>
                <xsd:element ref="ns2:lcf76f155ced4ddcb4097134ff3c332f" minOccurs="0"/>
                <xsd:element ref="ns2:MediaServiceLocation" minOccurs="0"/>
                <xsd:element ref="ns2:MediaServiceOCR" minOccurs="0"/>
                <xsd:element ref="ns4:IconOverlay" minOccurs="0"/>
                <xsd:element ref="ns2:MediaServiceBillingMetadata" minOccurs="0"/>
                <xsd:element ref="ns2:TestingC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e1770b-f5b5-4095-9334-ed01cb03e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TestingCP" ma:index="27" nillable="true" ma:displayName="Testing CP" ma:format="Dropdown" ma:internalName="TestingCP">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b28bee-d5fe-489b-9e7a-8ceb5dc9ebbd"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7dbe632-9b29-449e-8c95-784cada7ccd6}" ma:internalName="TaxCatchAll" ma:showField="CatchAllData" ma:web="adb28bee-d5fe-489b-9e7a-8ceb5dc9ebbd">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18" nillable="true" ma:displayName="Unified Compliance Policy Properties" ma:internalName="_ip_UnifiedCompliancePolicyProperties" ma:readOnly="false">
      <xsd:simpleType>
        <xsd:restriction base="dms:Note"/>
      </xsd:simpleType>
    </xsd:element>
    <xsd:element name="_ip_UnifiedCompliancePolicyUIAction" ma:index="19"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adb28bee-d5fe-489b-9e7a-8ceb5dc9ebbd" xsi:nil="true"/>
    <IconOverlay xmlns="http://schemas.microsoft.com/sharepoint/v4" xsi:nil="true"/>
    <TestingCP xmlns="d0e1770b-f5b5-4095-9334-ed01cb03e1ee" xsi:nil="true"/>
    <_ip_UnifiedCompliancePolicyProperties xmlns="adb28bee-d5fe-489b-9e7a-8ceb5dc9ebbd" xsi:nil="true"/>
    <lcf76f155ced4ddcb4097134ff3c332f xmlns="d0e1770b-f5b5-4095-9334-ed01cb03e1ee">
      <Terms xmlns="http://schemas.microsoft.com/office/infopath/2007/PartnerControls"/>
    </lcf76f155ced4ddcb4097134ff3c332f>
    <TaxCatchAll xmlns="adb28bee-d5fe-489b-9e7a-8ceb5dc9ebbd" xsi:nil="true"/>
  </documentManagement>
</p:properties>
</file>

<file path=customXml/itemProps1.xml><?xml version="1.0" encoding="utf-8"?>
<ds:datastoreItem xmlns:ds="http://schemas.openxmlformats.org/officeDocument/2006/customXml" ds:itemID="{6AC65BC3-9E5C-4193-A11A-CF6DB197C2BD}"/>
</file>

<file path=customXml/itemProps2.xml><?xml version="1.0" encoding="utf-8"?>
<ds:datastoreItem xmlns:ds="http://schemas.openxmlformats.org/officeDocument/2006/customXml" ds:itemID="{F6CCF5C2-67F1-4DAA-9588-72B65EB57075}"/>
</file>

<file path=customXml/itemProps3.xml><?xml version="1.0" encoding="utf-8"?>
<ds:datastoreItem xmlns:ds="http://schemas.openxmlformats.org/officeDocument/2006/customXml" ds:itemID="{ADF839CB-7C76-4357-950B-FE556BDE16C0}"/>
</file>

<file path=docProps/app.xml><?xml version="1.0" encoding="utf-8"?>
<Properties xmlns="http://schemas.openxmlformats.org/officeDocument/2006/extended-properties" xmlns:vt="http://schemas.openxmlformats.org/officeDocument/2006/docPropsVTypes">
  <Template>powerpoint theme</Template>
  <TotalTime>1883</TotalTime>
  <Words>2398</Words>
  <Application>Microsoft Office PowerPoint</Application>
  <PresentationFormat>On-screen Show (4:3)</PresentationFormat>
  <Paragraphs>245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powerpoint theme</vt:lpstr>
      <vt:lpstr>KSS F1 Welcome Event Ashford &amp; St Peter’s Hospitals</vt:lpstr>
      <vt:lpstr>‘Together We Care’</vt:lpstr>
      <vt:lpstr>About Our Trust</vt:lpstr>
      <vt:lpstr>PowerPoint Presentation</vt:lpstr>
      <vt:lpstr>St Peter’s Hospital site</vt:lpstr>
      <vt:lpstr>PowerPoint Presentation</vt:lpstr>
      <vt:lpstr>Getting to St Peter’s</vt:lpstr>
      <vt:lpstr>Accommodation</vt:lpstr>
      <vt:lpstr>Foundation Team</vt:lpstr>
      <vt:lpstr>Our Posts</vt:lpstr>
      <vt:lpstr>F1 Rotas</vt:lpstr>
      <vt:lpstr>Foundation Specific</vt:lpstr>
      <vt:lpstr>Foundation Teaching Programme</vt:lpstr>
      <vt:lpstr>ASPH Doctors Mess</vt:lpstr>
      <vt:lpstr>Health &amp; Wellbeing &amp; Other</vt:lpstr>
      <vt:lpstr>Health &amp; Wellbeing &amp; Other (cont)</vt:lpstr>
      <vt:lpstr>Knowledge Service</vt:lpstr>
      <vt:lpstr>Medical Workforce</vt:lpstr>
      <vt:lpstr>Q&amp;A</vt:lpstr>
    </vt:vector>
  </TitlesOfParts>
  <Company>ASPH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Programme Fair</dc:title>
  <dc:creator>Russell Varcoe</dc:creator>
  <cp:lastModifiedBy>VARCOE, Russell (ASHFORD AND ST PETER'S HOSPITALS NHS FOUNDATION TRUST)</cp:lastModifiedBy>
  <cp:revision>62</cp:revision>
  <cp:lastPrinted>2026-03-17T09:26:26Z</cp:lastPrinted>
  <dcterms:created xsi:type="dcterms:W3CDTF">2022-02-18T14:36:58Z</dcterms:created>
  <dcterms:modified xsi:type="dcterms:W3CDTF">2026-03-17T14:21:35Z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0x010100951B77FFF671174EA6BDAFF0635709A4</vt:lpwstr>
  </property>
</Properties>
</file>