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7F13B2-0DE1-4E79-813B-046EB7499083}" v="1" dt="2025-09-12T07:41:29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)" userId="S::jeff.avenall@nhs.net::2d5f38db-0337-4422-9366-060fff95d76d" providerId="AD" clId="Web-{E62507C6-6057-305F-1351-2BDFE48BC633}"/>
    <pc:docChg chg="modSld">
      <pc:chgData name="AVENALL, Jeff (NHS ENGLAND)" userId="S::jeff.avenall@nhs.net::2d5f38db-0337-4422-9366-060fff95d76d" providerId="AD" clId="Web-{E62507C6-6057-305F-1351-2BDFE48BC633}" dt="2025-07-01T11:14:44.007" v="16" actId="20577"/>
      <pc:docMkLst>
        <pc:docMk/>
      </pc:docMkLst>
      <pc:sldChg chg="modSp">
        <pc:chgData name="AVENALL, Jeff (NHS ENGLAND)" userId="S::jeff.avenall@nhs.net::2d5f38db-0337-4422-9366-060fff95d76d" providerId="AD" clId="Web-{E62507C6-6057-305F-1351-2BDFE48BC633}" dt="2025-07-01T11:14:44.007" v="16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E62507C6-6057-305F-1351-2BDFE48BC633}" dt="2025-07-01T11:04:08.349" v="10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)" userId="S::jeff.avenall@nhs.net::2d5f38db-0337-4422-9366-060fff95d76d" providerId="AD" clId="Web-{E62507C6-6057-305F-1351-2BDFE48BC633}" dt="2025-07-01T11:14:44.007" v="16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)" userId="S::jeff.avenall@nhs.net::2d5f38db-0337-4422-9366-060fff95d76d" providerId="AD" clId="Web-{E62507C6-6057-305F-1351-2BDFE48BC633}" dt="2025-07-01T11:02:25.065" v="8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)" userId="S::jeff.avenall@nhs.net::2d5f38db-0337-4422-9366-060fff95d76d" providerId="AD" clId="Web-{A5F3D878-B51B-B012-CBC2-6423C94751F6}"/>
    <pc:docChg chg="modSld">
      <pc:chgData name="AVENALL, Jeff (NHS ENGLAND)" userId="S::jeff.avenall@nhs.net::2d5f38db-0337-4422-9366-060fff95d76d" providerId="AD" clId="Web-{A5F3D878-B51B-B012-CBC2-6423C94751F6}" dt="2025-05-27T08:09:55.370" v="89" actId="20577"/>
      <pc:docMkLst>
        <pc:docMk/>
      </pc:docMkLst>
      <pc:sldChg chg="modSp">
        <pc:chgData name="AVENALL, Jeff (NHS ENGLAND)" userId="S::jeff.avenall@nhs.net::2d5f38db-0337-4422-9366-060fff95d76d" providerId="AD" clId="Web-{A5F3D878-B51B-B012-CBC2-6423C94751F6}" dt="2025-05-27T08:09:55.370" v="89" actId="20577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B13E5BC7-E872-70FF-985C-353A67BA3912}"/>
    <pc:docChg chg="modSld">
      <pc:chgData name="AVENALL, Jeff (NHS ENGLAND)" userId="S::jeff.avenall@nhs.net::2d5f38db-0337-4422-9366-060fff95d76d" providerId="AD" clId="Web-{B13E5BC7-E872-70FF-985C-353A67BA3912}" dt="2025-05-19T09:32:33.280" v="216" actId="20577"/>
      <pc:docMkLst>
        <pc:docMk/>
      </pc:docMkLst>
      <pc:sldChg chg="modSp">
        <pc:chgData name="AVENALL, Jeff (NHS ENGLAND)" userId="S::jeff.avenall@nhs.net::2d5f38db-0337-4422-9366-060fff95d76d" providerId="AD" clId="Web-{B13E5BC7-E872-70FF-985C-353A67BA3912}" dt="2025-05-19T09:32:33.280" v="216" actId="20577"/>
        <pc:sldMkLst>
          <pc:docMk/>
          <pc:sldMk cId="2156859371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resources-information/study-leave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ngland.studyleave.kss@nhs.net" TargetMode="External"/><Relationship Id="rId5" Type="http://schemas.openxmlformats.org/officeDocument/2006/relationships/hyperlink" Target="https://wessex.hee.nhs.uk/wp-content/uploads/sites/6/2025/09/High-Cost-Courses-Template-Sep-2025.xlsx" TargetMode="External"/><Relationship Id="rId4" Type="http://schemas.openxmlformats.org/officeDocument/2006/relationships/hyperlink" Target="https://kss.hee.nhs.uk/resources-information/study-leave/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427764" y="6241301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7833600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135808" y="5055076"/>
            <a:ext cx="12717" cy="1128061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212468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752537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162243" y="6178059"/>
            <a:ext cx="180495" cy="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31231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38117" y="0"/>
            <a:ext cx="1217850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kern="100" dirty="0"/>
              <a:t>KSS Generic Resident Doctor Study Leave Applications</a:t>
            </a:r>
            <a:r>
              <a:rPr lang="en-GB" sz="1400" b="1" kern="100" dirty="0"/>
              <a:t> </a:t>
            </a:r>
            <a:r>
              <a:rPr lang="en-GB" sz="1400" b="1" kern="100" dirty="0">
                <a:latin typeface="Calibri"/>
                <a:ea typeface="Calibri"/>
                <a:cs typeface="Calibri"/>
              </a:rPr>
              <a:t>  (</a:t>
            </a:r>
            <a:r>
              <a:rPr lang="en-GB" sz="1400" b="1" kern="100" dirty="0">
                <a:effectLst/>
                <a:latin typeface="Calibri"/>
                <a:ea typeface="Calibri"/>
                <a:cs typeface="Calibri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Calibri"/>
              </a:rPr>
              <a:t>must </a:t>
            </a:r>
            <a:r>
              <a:rPr lang="en-GB" sz="1400" b="1" kern="100" dirty="0">
                <a:effectLst/>
                <a:latin typeface="Calibri"/>
                <a:ea typeface="Calibri"/>
                <a:cs typeface="Calibri"/>
              </a:rPr>
              <a:t>be made prospectively, all retrospective applications will be declined)</a:t>
            </a:r>
            <a:endParaRPr lang="en-GB" sz="1400" kern="100" dirty="0">
              <a:latin typeface="Calibri"/>
              <a:ea typeface="Calibri"/>
              <a:cs typeface="Calibri"/>
            </a:endParaRPr>
          </a:p>
          <a:p>
            <a:endParaRPr lang="en-GB" sz="1400" b="1" kern="10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13588" cy="1411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wishes to apply for a study leave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activity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</a:t>
            </a:r>
            <a:r>
              <a:rPr lang="en-GB" sz="1100" b="0" i="0" kern="1200" cap="none" spc="0" baseline="0" dirty="0">
                <a:solidFill>
                  <a:srgbClr val="0070C0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webpage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 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155003"/>
              <a:ext cx="1656308" cy="60016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 b="1" dirty="0">
                <a:solidFill>
                  <a:srgbClr val="0070C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dirty="0">
                  <a:solidFill>
                    <a:srgbClr val="000000"/>
                  </a:solidFill>
                  <a:latin typeface="Calibri Light"/>
                </a:rPr>
                <a:t>or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 dirty="0">
                  <a:latin typeface="Calibri Light"/>
                </a:rPr>
                <a:t>?</a:t>
              </a:r>
              <a:endParaRPr lang="en-GB" sz="1100" b="1" i="0" u="none" strike="noStrike" kern="1200" cap="none" spc="0" baseline="0" dirty="0"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Resident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b="1" dirty="0">
                <a:solidFill>
                  <a:srgbClr val="000000"/>
                </a:solidFill>
                <a:latin typeface="Calibri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(here)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24388" y="382138"/>
            <a:ext cx="1672674" cy="14232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Doctor checks if the activity is included on the applicable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 School Study Leave activity list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as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19038" y="2766988"/>
            <a:ext cx="1809995" cy="14216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Resident doctor discusses with Educational Supervisor for approval. Resident doctors should be meeting mandatory curriculum requirements before considering </a:t>
            </a:r>
            <a:r>
              <a:rPr lang="en-GB" sz="1100" b="1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128694" y="228751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332549" y="5714974"/>
            <a:ext cx="1241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informs the Resident Doctor 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305551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341935" y="5197843"/>
            <a:ext cx="3267216" cy="15529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000000"/>
                </a:solidFill>
                <a:latin typeface="Calibri"/>
              </a:rPr>
              <a:t>Res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liaises with Rota 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the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reference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code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 </a:t>
            </a:r>
            <a:endParaRPr lang="en-US" dirty="0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a high cost Essential/Supporting course  (i.e.  </a:t>
            </a:r>
            <a:r>
              <a:rPr lang="en-US" sz="1100">
                <a:solidFill>
                  <a:srgbClr val="FF0000"/>
                </a:solidFill>
                <a:latin typeface="Calibri"/>
              </a:rPr>
              <a:t>course fee alone is above £1,000),  the Trust is required to complete and forward this </a:t>
            </a:r>
            <a:r>
              <a:rPr lang="en-US" sz="1100" dirty="0">
                <a:solidFill>
                  <a:srgbClr val="FF0000"/>
                </a:solidFill>
                <a:latin typeface="Calibri"/>
                <a:hlinkClick r:id="rId5"/>
              </a:rPr>
              <a:t>High Cost Course Fees form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100" u="sng">
                <a:solidFill>
                  <a:srgbClr val="FF0000"/>
                </a:solidFill>
                <a:latin typeface="Calibri"/>
              </a:rPr>
              <a:t>and</a:t>
            </a:r>
            <a:r>
              <a:rPr lang="en-US" sz="1100">
                <a:solidFill>
                  <a:srgbClr val="FF0000"/>
                </a:solidFill>
                <a:latin typeface="Calibri"/>
              </a:rPr>
              <a:t> the approving email chain to: </a:t>
            </a:r>
            <a:endParaRPr lang="en-US" sz="11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000000"/>
                </a:solidFill>
                <a:latin typeface="Calibri"/>
                <a:hlinkClick r:id="rId6"/>
              </a:rPr>
              <a:t>england.studyleave.kss@nhs.net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for our records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</a:t>
            </a:r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6785762" y="4797303"/>
            <a:ext cx="1380017" cy="195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attends/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doctor 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345180" y="5703129"/>
            <a:ext cx="2375443" cy="1045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claims reimbursement with accompanying evidence and Approval Code via Trust and Trust pays doctor via payroll. Claims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must 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04192" y="5696072"/>
            <a:ext cx="1135787" cy="1054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260116" y="4576507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esident doctor of the reason 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Application form to the Head of 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School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45012" y="3349181"/>
            <a:ext cx="1225417" cy="796855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520679" y="2131516"/>
              <a:ext cx="1216722" cy="295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 err="1">
                  <a:uFillTx/>
                  <a:latin typeface="Calibri Light"/>
                </a:rPr>
                <a:t>HoS</a:t>
              </a:r>
              <a:r>
                <a:rPr lang="en-US" sz="1100" b="1" i="0" u="none" strike="noStrike" kern="1200" cap="none" spc="0" baseline="0">
                  <a:uFillTx/>
                  <a:latin typeface="Calibri Light"/>
                </a:rPr>
                <a:t> Approves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50247" y="2563814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err="1">
                <a:solidFill>
                  <a:schemeClr val="tx1"/>
                </a:solidFill>
                <a:uFillTx/>
                <a:latin typeface="Calibri"/>
              </a:rPr>
              <a:t>HoS</a:t>
            </a:r>
            <a:r>
              <a:rPr lang="en-GB" sz="110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forwards the TPD and </a:t>
            </a: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 approval by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u="sng">
                <a:solidFill>
                  <a:srgbClr val="0000FF"/>
                </a:solidFill>
                <a:effectLst/>
                <a:latin typeface="Calibri"/>
                <a:ea typeface="Aptos" panose="020B0004020202020204" pitchFamily="34" charset="0"/>
                <a:cs typeface="Calibri"/>
                <a:hlinkClick r:id="rId6"/>
              </a:rPr>
              <a:t>england.studyleave.kss@nhs.net</a:t>
            </a:r>
            <a:r>
              <a:rPr lang="en-GB" sz="1100" u="sng">
                <a:solidFill>
                  <a:srgbClr val="0000FF"/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.</a:t>
            </a:r>
            <a:endParaRPr lang="en-US" b="0" i="0" u="none" strike="noStrike" kern="0" cap="none" spc="0" baseline="0">
              <a:solidFill>
                <a:srgbClr val="000000"/>
              </a:solidFill>
              <a:uFillTx/>
              <a:latin typeface="Aptos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29613"/>
            <a:ext cx="0" cy="508402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611553" y="2470397"/>
            <a:ext cx="1679396" cy="63042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 err="1">
                <a:solidFill>
                  <a:schemeClr val="tx1"/>
                </a:solidFill>
                <a:uFillTx/>
                <a:latin typeface="Calibri"/>
              </a:rPr>
              <a:t>HoS</a:t>
            </a:r>
            <a:r>
              <a:rPr lang="en-GB" sz="11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Resident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2666636" y="4210205"/>
            <a:ext cx="3710814" cy="85414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KSS Study Leave team reviews the expenses requested and </a:t>
            </a:r>
            <a:r>
              <a:rPr lang="en-GB" sz="110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KSS Study Leave team informs the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esident Doctor of the code and expenses available to them.</a:t>
            </a:r>
            <a:endParaRPr lang="en-GB" sz="14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>
            <a:off x="1344946" y="2225382"/>
            <a:ext cx="3631053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867509" y="5699809"/>
            <a:ext cx="1108431" cy="107528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emails the Resident Doctor 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FCCD7AF32954295364C2A4617FDA3" ma:contentTypeVersion="31" ma:contentTypeDescription="Create a new document." ma:contentTypeScope="" ma:versionID="222ee37be5e07103374144cb3b04a5c5">
  <xsd:schema xmlns:xsd="http://www.w3.org/2001/XMLSchema" xmlns:xs="http://www.w3.org/2001/XMLSchema" xmlns:p="http://schemas.microsoft.com/office/2006/metadata/properties" xmlns:ns1="http://schemas.microsoft.com/sharepoint/v3" xmlns:ns2="520f4a20-4746-48ff-b34c-a63b28e1f7b7" xmlns:ns3="ee8f4621-373f-452a-bc28-6047e1581cf9" targetNamespace="http://schemas.microsoft.com/office/2006/metadata/properties" ma:root="true" ma:fieldsID="2491088521875d9a39bc865ba78d0176" ns1:_="" ns2:_="" ns3:_="">
    <xsd:import namespace="http://schemas.microsoft.com/sharepoint/v3"/>
    <xsd:import namespace="520f4a20-4746-48ff-b34c-a63b28e1f7b7"/>
    <xsd:import namespace="ee8f4621-373f-452a-bc28-6047e1581cf9"/>
    <xsd:element name="properties">
      <xsd:complexType>
        <xsd:sequence>
          <xsd:element name="documentManagement">
            <xsd:complexType>
              <xsd:all>
                <xsd:element ref="ns2:_Flow_SignoffStatus" minOccurs="0"/>
                <xsd:element ref="ns2:Location" minOccurs="0"/>
                <xsd:element ref="ns2:b8115067-c507-4c43-a726-9e3791e2169fCountryOrRegion" minOccurs="0"/>
                <xsd:element ref="ns2:b8115067-c507-4c43-a726-9e3791e2169fState" minOccurs="0"/>
                <xsd:element ref="ns2:b8115067-c507-4c43-a726-9e3791e2169fCity" minOccurs="0"/>
                <xsd:element ref="ns2:b8115067-c507-4c43-a726-9e3791e2169fPostalCode" minOccurs="0"/>
                <xsd:element ref="ns2:b8115067-c507-4c43-a726-9e3791e2169fStreet" minOccurs="0"/>
                <xsd:element ref="ns2:b8115067-c507-4c43-a726-9e3791e2169fGeoLoc" minOccurs="0"/>
                <xsd:element ref="ns2:b8115067-c507-4c43-a726-9e3791e2169fDispNam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f4a20-4746-48ff-b34c-a63b28e1f7b7" elementFormDefault="qualified">
    <xsd:import namespace="http://schemas.microsoft.com/office/2006/documentManagement/types"/>
    <xsd:import namespace="http://schemas.microsoft.com/office/infopath/2007/PartnerControls"/>
    <xsd:element name="_Flow_SignoffStatus" ma:index="4" nillable="true" ma:displayName="Sign-off status" ma:internalName="_x0024_Resources_x003a_core_x002c_Signoff_Status_x003b_" ma:readOnly="false">
      <xsd:simpleType>
        <xsd:restriction base="dms:Text"/>
      </xsd:simpleType>
    </xsd:element>
    <xsd:element name="Location" ma:index="5" nillable="true" ma:displayName="Location" ma:internalName="Location" ma:readOnly="false">
      <xsd:simpleType>
        <xsd:restriction base="dms:Unknown"/>
      </xsd:simpleType>
    </xsd:element>
    <xsd:element name="b8115067-c507-4c43-a726-9e3791e2169fCountryOrRegion" ma:index="6" nillable="true" ma:displayName="Location: Country/Region" ma:internalName="CountryOrRegion" ma:readOnly="true">
      <xsd:simpleType>
        <xsd:restriction base="dms:Text"/>
      </xsd:simpleType>
    </xsd:element>
    <xsd:element name="b8115067-c507-4c43-a726-9e3791e2169fState" ma:index="7" nillable="true" ma:displayName="Location: State" ma:internalName="State" ma:readOnly="true">
      <xsd:simpleType>
        <xsd:restriction base="dms:Text"/>
      </xsd:simpleType>
    </xsd:element>
    <xsd:element name="b8115067-c507-4c43-a726-9e3791e2169fCity" ma:index="8" nillable="true" ma:displayName="Location: City" ma:internalName="City" ma:readOnly="true">
      <xsd:simpleType>
        <xsd:restriction base="dms:Text"/>
      </xsd:simpleType>
    </xsd:element>
    <xsd:element name="b8115067-c507-4c43-a726-9e3791e2169fPostalCode" ma:index="9" nillable="true" ma:displayName="Location: Postal Code" ma:internalName="PostalCode" ma:readOnly="true">
      <xsd:simpleType>
        <xsd:restriction base="dms:Text"/>
      </xsd:simpleType>
    </xsd:element>
    <xsd:element name="b8115067-c507-4c43-a726-9e3791e2169fStreet" ma:index="10" nillable="true" ma:displayName="Location: Street" ma:internalName="Street" ma:readOnly="true">
      <xsd:simpleType>
        <xsd:restriction base="dms:Text"/>
      </xsd:simpleType>
    </xsd:element>
    <xsd:element name="b8115067-c507-4c43-a726-9e3791e2169fGeoLoc" ma:index="11" nillable="true" ma:displayName="Location: Coordinates" ma:internalName="GeoLoc" ma:readOnly="true">
      <xsd:simpleType>
        <xsd:restriction base="dms:Unknown"/>
      </xsd:simpleType>
    </xsd:element>
    <xsd:element name="b8115067-c507-4c43-a726-9e3791e2169fDispName" ma:index="12" nillable="true" ma:displayName="Location: Name" ma:internalName="DispName" ma:readOnly="true">
      <xsd:simpleType>
        <xsd:restriction base="dms:Text"/>
      </xsd:simpleType>
    </xsd:element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f4621-373f-452a-bc28-6047e1581cf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94578210-fb8d-48a4-a1f7-a6c75df7bd2a}" ma:internalName="TaxCatchAll" ma:showField="CatchAllData" ma:web="ee8f4621-373f-452a-bc28-6047e1581c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ee8f4621-373f-452a-bc28-6047e1581cf9" xsi:nil="true"/>
    <lcf76f155ced4ddcb4097134ff3c332f xmlns="520f4a20-4746-48ff-b34c-a63b28e1f7b7">
      <Terms xmlns="http://schemas.microsoft.com/office/infopath/2007/PartnerControls"/>
    </lcf76f155ced4ddcb4097134ff3c332f>
    <Location xmlns="520f4a20-4746-48ff-b34c-a63b28e1f7b7" xsi:nil="true"/>
    <_Flow_SignoffStatus xmlns="520f4a20-4746-48ff-b34c-a63b28e1f7b7" xsi:nil="true"/>
    <SharedWithUsers xmlns="ee8f4621-373f-452a-bc28-6047e1581cf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100790C-8C7E-4293-BFD6-AC366A3DFE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0f4a20-4746-48ff-b34c-a63b28e1f7b7"/>
    <ds:schemaRef ds:uri="ee8f4621-373f-452a-bc28-6047e1581c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DF9C95-C0BD-43D5-8B84-18A10F9C1013}">
  <ds:schemaRefs>
    <ds:schemaRef ds:uri="http://schemas.microsoft.com/office/infopath/2007/PartnerControls"/>
    <ds:schemaRef ds:uri="http://purl.org/dc/terms/"/>
    <ds:schemaRef ds:uri="ee8f4621-373f-452a-bc28-6047e1581cf9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520f4a20-4746-48ff-b34c-a63b28e1f7b7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lastModifiedBy>AVENALL, Jeff (NHS ENGLAND)</cp:lastModifiedBy>
  <cp:revision>193</cp:revision>
  <dcterms:created xsi:type="dcterms:W3CDTF">2023-01-12T22:00:57Z</dcterms:created>
  <dcterms:modified xsi:type="dcterms:W3CDTF">2025-09-12T07:41:30Z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0x010100BAAFCCD7AF32954295364C2A4617FDA3</vt:lpwstr>
  </property>
  <property fmtid="{D5CDD505-2E9C-101B-9397-08002B2CF9AE}" pid="3" name="MediaServiceImageTags">
    <vt:lpwstr/>
  </property>
  <property fmtid="{D5CDD505-2E9C-101B-9397-08002B2CF9AE}" pid="4" name="Order">
    <vt:r8>383700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