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124C99-0713-4C83-920B-A42BE75EA5B5}" v="1" dt="2025-09-12T07:41:08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)" userId="S::jeff.avenall@nhs.net::2d5f38db-0337-4422-9366-060fff95d76d" providerId="AD" clId="Web-{4CB7A774-6404-8962-DC0B-5FD9D1FF519A}"/>
    <pc:docChg chg="modSld">
      <pc:chgData name="AVENALL, Jeff (NHS ENGLAND)" userId="S::jeff.avenall@nhs.net::2d5f38db-0337-4422-9366-060fff95d76d" providerId="AD" clId="Web-{4CB7A774-6404-8962-DC0B-5FD9D1FF519A}" dt="2025-07-01T11:13:59.309" v="38" actId="20577"/>
      <pc:docMkLst>
        <pc:docMk/>
      </pc:docMkLst>
      <pc:sldChg chg="modSp">
        <pc:chgData name="AVENALL, Jeff (NHS ENGLAND)" userId="S::jeff.avenall@nhs.net::2d5f38db-0337-4422-9366-060fff95d76d" providerId="AD" clId="Web-{4CB7A774-6404-8962-DC0B-5FD9D1FF519A}" dt="2025-07-01T11:13:59.309" v="38" actId="20577"/>
        <pc:sldMkLst>
          <pc:docMk/>
          <pc:sldMk cId="2156859371" sldId="260"/>
        </pc:sldMkLst>
        <pc:spChg chg="mod">
          <ac:chgData name="AVENALL, Jeff (NHS ENGLAND)" userId="S::jeff.avenall@nhs.net::2d5f38db-0337-4422-9366-060fff95d76d" providerId="AD" clId="Web-{4CB7A774-6404-8962-DC0B-5FD9D1FF519A}" dt="2025-07-01T11:10:28.411" v="1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)" userId="S::jeff.avenall@nhs.net::2d5f38db-0337-4422-9366-060fff95d76d" providerId="AD" clId="Web-{4CB7A774-6404-8962-DC0B-5FD9D1FF519A}" dt="2025-07-01T11:13:59.309" v="38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)" userId="S::jeff.avenall@nhs.net::2d5f38db-0337-4422-9366-060fff95d76d" providerId="AD" clId="Web-{4CB7A774-6404-8962-DC0B-5FD9D1FF519A}" dt="2025-07-01T11:10:35.302" v="3" actId="20577"/>
          <ac:spMkLst>
            <pc:docMk/>
            <pc:sldMk cId="2156859371" sldId="260"/>
            <ac:spMk id="15" creationId="{00F0BF65-2953-0E83-B892-A72FB87B0200}"/>
          </ac:spMkLst>
        </pc:spChg>
      </pc:sldChg>
    </pc:docChg>
  </pc:docChgLst>
  <pc:docChgLst>
    <pc:chgData name="AVENALL, Jeff (NHS ENGLAND)" userId="S::jeff.avenall@nhs.net::2d5f38db-0337-4422-9366-060fff95d76d" providerId="AD" clId="Web-{F81A5A93-F29D-DDED-9DC2-EDFA7A67537E}"/>
    <pc:docChg chg="modSld">
      <pc:chgData name="AVENALL, Jeff (NHS ENGLAND)" userId="S::jeff.avenall@nhs.net::2d5f38db-0337-4422-9366-060fff95d76d" providerId="AD" clId="Web-{F81A5A93-F29D-DDED-9DC2-EDFA7A67537E}" dt="2025-05-27T08:26:55.538" v="0" actId="20577"/>
      <pc:docMkLst>
        <pc:docMk/>
      </pc:docMkLst>
      <pc:sldChg chg="modSp">
        <pc:chgData name="AVENALL, Jeff (NHS ENGLAND)" userId="S::jeff.avenall@nhs.net::2d5f38db-0337-4422-9366-060fff95d76d" providerId="AD" clId="Web-{F81A5A93-F29D-DDED-9DC2-EDFA7A67537E}" dt="2025-05-27T08:26:55.538" v="0" actId="20577"/>
        <pc:sldMkLst>
          <pc:docMk/>
          <pc:sldMk cId="2156859371" sldId="260"/>
        </pc:sldMkLst>
      </pc:sldChg>
    </pc:docChg>
  </pc:docChgLst>
  <pc:docChgLst>
    <pc:chgData name="AVENALL, Jeff (NHS ENGLAND)" userId="S::jeff.avenall@nhs.net::2d5f38db-0337-4422-9366-060fff95d76d" providerId="AD" clId="Web-{1E87BB2E-23E2-8F1E-37AA-F1D48E6A66BC}"/>
    <pc:docChg chg="modSld">
      <pc:chgData name="AVENALL, Jeff (NHS ENGLAND)" userId="S::jeff.avenall@nhs.net::2d5f38db-0337-4422-9366-060fff95d76d" providerId="AD" clId="Web-{1E87BB2E-23E2-8F1E-37AA-F1D48E6A66BC}" dt="2025-05-19T10:09:43.606" v="104" actId="20577"/>
      <pc:docMkLst>
        <pc:docMk/>
      </pc:docMkLst>
      <pc:sldChg chg="modSp">
        <pc:chgData name="AVENALL, Jeff (NHS ENGLAND)" userId="S::jeff.avenall@nhs.net::2d5f38db-0337-4422-9366-060fff95d76d" providerId="AD" clId="Web-{1E87BB2E-23E2-8F1E-37AA-F1D48E6A66BC}" dt="2025-05-19T10:09:43.606" v="104" actId="20577"/>
        <pc:sldMkLst>
          <pc:docMk/>
          <pc:sldMk cId="2156859371" sldId="260"/>
        </pc:sldMkLst>
      </pc:sldChg>
    </pc:docChg>
  </pc:docChgLst>
  <pc:docChgLst>
    <pc:chgData name="AVENALL, Jeff (NHS ENGLAND)" userId="S::jeff.avenall@nhs.net::2d5f38db-0337-4422-9366-060fff95d76d" providerId="AD" clId="Web-{9A5332BC-26FB-9B9E-3E73-4021C2DDB8DC}"/>
    <pc:docChg chg="modSld">
      <pc:chgData name="AVENALL, Jeff (NHS ENGLAND)" userId="S::jeff.avenall@nhs.net::2d5f38db-0337-4422-9366-060fff95d76d" providerId="AD" clId="Web-{9A5332BC-26FB-9B9E-3E73-4021C2DDB8DC}" dt="2025-05-27T08:23:12.422" v="51" actId="1076"/>
      <pc:docMkLst>
        <pc:docMk/>
      </pc:docMkLst>
      <pc:sldChg chg="modSp">
        <pc:chgData name="AVENALL, Jeff (NHS ENGLAND)" userId="S::jeff.avenall@nhs.net::2d5f38db-0337-4422-9366-060fff95d76d" providerId="AD" clId="Web-{9A5332BC-26FB-9B9E-3E73-4021C2DDB8DC}" dt="2025-05-27T08:23:12.422" v="51" actId="1076"/>
        <pc:sldMkLst>
          <pc:docMk/>
          <pc:sldMk cId="2156859371" sldId="260"/>
        </pc:sldMkLst>
      </pc:sldChg>
    </pc:docChg>
  </pc:docChgLst>
  <pc:docChgLst>
    <pc:chgData name="AVENALL, Jeff (NHS ENGLAND)" userId="S::jeff.avenall@nhs.net::2d5f38db-0337-4422-9366-060fff95d76d" providerId="AD" clId="Web-{56203A0B-6598-1DC4-F098-95A23C588DAD}"/>
    <pc:docChg chg="modSld">
      <pc:chgData name="AVENALL, Jeff (NHS ENGLAND)" userId="S::jeff.avenall@nhs.net::2d5f38db-0337-4422-9366-060fff95d76d" providerId="AD" clId="Web-{56203A0B-6598-1DC4-F098-95A23C588DAD}" dt="2025-05-19T10:10:21.875" v="1" actId="1076"/>
      <pc:docMkLst>
        <pc:docMk/>
      </pc:docMkLst>
      <pc:sldChg chg="modSp">
        <pc:chgData name="AVENALL, Jeff (NHS ENGLAND)" userId="S::jeff.avenall@nhs.net::2d5f38db-0337-4422-9366-060fff95d76d" providerId="AD" clId="Web-{56203A0B-6598-1DC4-F098-95A23C588DAD}" dt="2025-05-19T10:10:21.875" v="1" actId="1076"/>
        <pc:sldMkLst>
          <pc:docMk/>
          <pc:sldMk cId="2156859371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resources-information/study-leave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ngland.kss.gp.traineesupport@nhs.net" TargetMode="External"/><Relationship Id="rId5" Type="http://schemas.openxmlformats.org/officeDocument/2006/relationships/hyperlink" Target="https://wessex.hee.nhs.uk/wp-content/uploads/sites/6/2025/09/High-Cost-Courses-Template-Sep-2025.xlsx" TargetMode="External"/><Relationship Id="rId4" Type="http://schemas.openxmlformats.org/officeDocument/2006/relationships/hyperlink" Target="https://kss.hee.nhs.uk/resources-information/study-leave/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988681" y="6270609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8540240" y="6243917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3096731" y="5133267"/>
            <a:ext cx="12717" cy="942447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114776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20531" y="3967459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3113396" y="6080368"/>
            <a:ext cx="219575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99615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-960" y="0"/>
            <a:ext cx="1236411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KSS GP Registrars in a Practice – Study Leave Application process</a:t>
            </a:r>
            <a:r>
              <a:rPr lang="en-GB" b="1"/>
              <a:t> </a:t>
            </a:r>
            <a:r>
              <a:rPr lang="en-GB" sz="1200" b="1">
                <a:latin typeface="Calibri  "/>
              </a:rPr>
              <a:t>(</a:t>
            </a:r>
            <a:r>
              <a:rPr lang="en-GB" sz="1200" b="1" kern="100">
                <a:effectLst/>
                <a:latin typeface="Calibri"/>
                <a:ea typeface="Calibri"/>
                <a:cs typeface="Times New Roman"/>
              </a:rPr>
              <a:t>all applications </a:t>
            </a:r>
            <a:r>
              <a:rPr lang="en-GB" sz="1200" b="1" kern="100">
                <a:latin typeface="Calibri"/>
                <a:ea typeface="Calibri"/>
                <a:cs typeface="Times New Roman"/>
              </a:rPr>
              <a:t>must be</a:t>
            </a:r>
            <a:r>
              <a:rPr lang="en-GB" sz="1200" b="1" kern="100">
                <a:effectLst/>
                <a:latin typeface="Calibri"/>
                <a:ea typeface="Calibri"/>
                <a:cs typeface="Times New Roman"/>
              </a:rPr>
              <a:t> made prospectively, all retrospective applications will be declined)</a:t>
            </a:r>
            <a:endParaRPr lang="en-GB" sz="1200" kern="10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91108" y="382139"/>
            <a:ext cx="1623357" cy="15973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 in a Practice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wishes to apply for a study leave course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</a:t>
            </a:r>
            <a:r>
              <a:rPr lang="en-GB" sz="1100" b="0" i="0" kern="1200" cap="none" spc="0" baseline="0" dirty="0">
                <a:solidFill>
                  <a:srgbClr val="0070C0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webpage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in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and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activity lists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35249" y="2125696"/>
              <a:ext cx="1656308" cy="6099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Is the activity listed </a:t>
              </a:r>
              <a:endParaRPr lang="en-GB" sz="1100">
                <a:solidFill>
                  <a:srgbClr val="000000"/>
                </a:solidFill>
                <a:latin typeface="Calibri Light"/>
              </a:endParaRPr>
            </a:p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as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ESSENTIAL 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or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SUPPORTING</a:t>
              </a:r>
              <a:r>
                <a:rPr lang="en-US" sz="1100" b="1">
                  <a:latin typeface="Calibri Light"/>
                </a:rPr>
                <a:t>?</a:t>
              </a:r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</a:t>
            </a:r>
            <a:r>
              <a:rPr lang="en-GB" sz="11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in a Practice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discusses with their Educational Supervisor.  If approved by the ES,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GP Trainee 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Programme Director (TPD) with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completed </a:t>
            </a:r>
            <a:r>
              <a:rPr lang="en-GB" sz="1100" b="1" dirty="0">
                <a:solidFill>
                  <a:srgbClr val="000000"/>
                </a:solidFill>
                <a:latin typeface="Calibri"/>
              </a:rPr>
              <a:t>Discretionary Study leave Application Form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2"/>
              </a:rPr>
              <a:t>(here)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to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34157" y="382138"/>
            <a:ext cx="1653136" cy="1599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 in a Practice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checks if the activity is included on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applicable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 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activity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as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ESSENTIAL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SUPPORTING </a:t>
            </a:r>
            <a:r>
              <a:rPr lang="en-GB" sz="110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  <a:endParaRPr lang="en-US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319038" y="2796296"/>
            <a:ext cx="1809995" cy="139238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GP Registrar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discusses with Educational Supervisor for approval.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GP Registrar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should be meeting mandatory curriculum requirements before considering </a:t>
            </a:r>
            <a:r>
              <a:rPr lang="en-GB" sz="1100" b="1">
                <a:solidFill>
                  <a:srgbClr val="0070C0"/>
                </a:solidFill>
                <a:latin typeface="Calibri"/>
              </a:rPr>
              <a:t>SUPPORTING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. </a:t>
            </a:r>
            <a:endParaRPr lang="en-GB" sz="110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070883" y="228751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332549" y="5714974"/>
            <a:ext cx="1241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informs the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</a:t>
            </a:r>
            <a:endParaRPr lang="en-US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GP Registrar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of the reason why not approved.</a:t>
            </a:r>
            <a:endParaRPr lang="en-GB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286012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351703" y="5227149"/>
            <a:ext cx="3788244" cy="15529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 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liaises with Rota Coordinator/Department and applies via employer’s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the reference code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  </a:t>
            </a:r>
            <a:endParaRPr lang="en-US" dirty="0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FF0000"/>
                </a:solidFill>
                <a:latin typeface="Calibri"/>
              </a:rPr>
              <a:t>For a high cost Essential/Supporting course (i.e. course fee alone is above £1,000),  the Employer is requested to complete and forward this </a:t>
            </a:r>
            <a:r>
              <a:rPr lang="en-US" sz="1100" dirty="0">
                <a:solidFill>
                  <a:srgbClr val="FF0000"/>
                </a:solidFill>
                <a:latin typeface="Calibri"/>
                <a:hlinkClick r:id="rId5"/>
              </a:rPr>
              <a:t>High Cost Course Fees form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100" u="sng" dirty="0">
                <a:solidFill>
                  <a:srgbClr val="FF0000"/>
                </a:solidFill>
                <a:latin typeface="Calibri"/>
              </a:rPr>
              <a:t>and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the approving email chain  to: </a:t>
            </a:r>
            <a:r>
              <a:rPr lang="en-GB" sz="1100" dirty="0">
                <a:solidFill>
                  <a:srgbClr val="FF0000"/>
                </a:solidFill>
                <a:latin typeface="Calibri"/>
                <a:hlinkClick r:id="rId6"/>
              </a:rPr>
              <a:t>england.kss.gp.traineesupport@nhs.net</a:t>
            </a:r>
            <a:endParaRPr lang="en-US" sz="11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FF0000"/>
                </a:solidFill>
                <a:latin typeface="Calibri"/>
              </a:rPr>
              <a:t>for our records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</a:t>
            </a:r>
            <a:endParaRPr lang="en-GB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7339351" y="5227150"/>
            <a:ext cx="1526557" cy="15533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GP Registrar</a:t>
            </a:r>
            <a:r>
              <a:rPr lang="en-GB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attends/ </a:t>
            </a:r>
            <a:r>
              <a:rPr lang="en-US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  <a:endParaRPr lang="en-US">
              <a:solidFill>
                <a:schemeClr val="tx1"/>
              </a:solidFill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</a:t>
            </a:r>
            <a:r>
              <a:rPr lang="en-GB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GP Registrar </a:t>
            </a:r>
            <a:r>
              <a:rPr lang="en-US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can 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9052635" y="5312359"/>
            <a:ext cx="1750213" cy="14361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GP Registrar 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claims reimbursement with accompanying evidence and Approval Code via Trust and Trust pays doctor via payroll. Claims </a:t>
            </a:r>
            <a:r>
              <a:rPr lang="en-US" sz="1100">
                <a:solidFill>
                  <a:srgbClr val="000000"/>
                </a:solidFill>
                <a:latin typeface="Calibri"/>
              </a:rPr>
              <a:t>must be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made within </a:t>
            </a:r>
            <a:r>
              <a:rPr lang="en-US" sz="11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962808" y="5354151"/>
            <a:ext cx="1098605" cy="13966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</a:t>
            </a:r>
            <a:endParaRPr lang="en-US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582501" y="4498352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TPD informs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GP Registrar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reason 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 Application form to the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Head of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School (</a:t>
            </a:r>
            <a:r>
              <a:rPr lang="en-GB" sz="110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) for review.</a:t>
            </a:r>
            <a:endParaRPr lang="en-GB" sz="11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35243" y="3339412"/>
            <a:ext cx="1244955" cy="816393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499041" y="2208691"/>
              <a:ext cx="1216722" cy="29523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 defTabSz="107533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>
                  <a:latin typeface="Calibri Light"/>
                </a:rPr>
                <a:t>ADD Approves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US" sz="1100" b="1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2850165" y="2700583"/>
            <a:ext cx="1503509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 forwards the TPD and </a:t>
            </a:r>
            <a:r>
              <a:rPr lang="en-GB" sz="110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 approval by email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plus the completed application form to </a:t>
            </a:r>
            <a:r>
              <a:rPr lang="en-GB" sz="1100">
                <a:solidFill>
                  <a:srgbClr val="000000"/>
                </a:solidFill>
                <a:latin typeface="Calibri"/>
                <a:hlinkClick r:id="rId6"/>
              </a:rPr>
              <a:t>england.kss.gp.traineesupport@nhs.net</a:t>
            </a:r>
            <a:endParaRPr lang="en-US" b="0" i="0" u="none" strike="noStrike" kern="0" cap="none" spc="0" baseline="0">
              <a:solidFill>
                <a:srgbClr val="000000"/>
              </a:solidFill>
              <a:highlight>
                <a:srgbClr val="FFFF00"/>
              </a:highlight>
              <a:uFillTx/>
              <a:latin typeface="Aptos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58921"/>
            <a:ext cx="0" cy="527941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562707" y="2470397"/>
            <a:ext cx="1865011" cy="64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err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informs GP Registrar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and TPD of reason why not approved.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2647097" y="4229743"/>
            <a:ext cx="2939045" cy="88345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KSS GP team reviews the expenses requested and </a:t>
            </a:r>
            <a:r>
              <a:rPr lang="en-GB" sz="110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KSS GP team informs the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GP</a:t>
            </a:r>
            <a:r>
              <a:rPr lang="en-GB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Registrar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of the code and expenses available to them.</a:t>
            </a:r>
            <a:endParaRPr lang="en-GB" sz="14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 flipV="1">
            <a:off x="1315639" y="2215613"/>
            <a:ext cx="3611517" cy="29307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867509" y="5699809"/>
            <a:ext cx="1108431" cy="107528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emails the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</a:t>
            </a:r>
            <a:endParaRPr lang="en-US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GP Registrar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as evidence of ES approval.</a:t>
            </a:r>
            <a:endParaRPr lang="en-GB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ee8f4621-373f-452a-bc28-6047e1581cf9" xsi:nil="true"/>
    <lcf76f155ced4ddcb4097134ff3c332f xmlns="520f4a20-4746-48ff-b34c-a63b28e1f7b7">
      <Terms xmlns="http://schemas.microsoft.com/office/infopath/2007/PartnerControls"/>
    </lcf76f155ced4ddcb4097134ff3c332f>
    <Location xmlns="520f4a20-4746-48ff-b34c-a63b28e1f7b7" xsi:nil="true"/>
    <_Flow_SignoffStatus xmlns="520f4a20-4746-48ff-b34c-a63b28e1f7b7" xsi:nil="true"/>
    <SharedWithUsers xmlns="ee8f4621-373f-452a-bc28-6047e1581cf9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AFCCD7AF32954295364C2A4617FDA3" ma:contentTypeVersion="31" ma:contentTypeDescription="Create a new document." ma:contentTypeScope="" ma:versionID="222ee37be5e07103374144cb3b04a5c5">
  <xsd:schema xmlns:xsd="http://www.w3.org/2001/XMLSchema" xmlns:xs="http://www.w3.org/2001/XMLSchema" xmlns:p="http://schemas.microsoft.com/office/2006/metadata/properties" xmlns:ns1="http://schemas.microsoft.com/sharepoint/v3" xmlns:ns2="520f4a20-4746-48ff-b34c-a63b28e1f7b7" xmlns:ns3="ee8f4621-373f-452a-bc28-6047e1581cf9" targetNamespace="http://schemas.microsoft.com/office/2006/metadata/properties" ma:root="true" ma:fieldsID="2491088521875d9a39bc865ba78d0176" ns1:_="" ns2:_="" ns3:_="">
    <xsd:import namespace="http://schemas.microsoft.com/sharepoint/v3"/>
    <xsd:import namespace="520f4a20-4746-48ff-b34c-a63b28e1f7b7"/>
    <xsd:import namespace="ee8f4621-373f-452a-bc28-6047e1581cf9"/>
    <xsd:element name="properties">
      <xsd:complexType>
        <xsd:sequence>
          <xsd:element name="documentManagement">
            <xsd:complexType>
              <xsd:all>
                <xsd:element ref="ns2:_Flow_SignoffStatus" minOccurs="0"/>
                <xsd:element ref="ns2:Location" minOccurs="0"/>
                <xsd:element ref="ns2:b8115067-c507-4c43-a726-9e3791e2169fCountryOrRegion" minOccurs="0"/>
                <xsd:element ref="ns2:b8115067-c507-4c43-a726-9e3791e2169fState" minOccurs="0"/>
                <xsd:element ref="ns2:b8115067-c507-4c43-a726-9e3791e2169fCity" minOccurs="0"/>
                <xsd:element ref="ns2:b8115067-c507-4c43-a726-9e3791e2169fPostalCode" minOccurs="0"/>
                <xsd:element ref="ns2:b8115067-c507-4c43-a726-9e3791e2169fStreet" minOccurs="0"/>
                <xsd:element ref="ns2:b8115067-c507-4c43-a726-9e3791e2169fGeoLoc" minOccurs="0"/>
                <xsd:element ref="ns2:b8115067-c507-4c43-a726-9e3791e2169fDispNam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f4a20-4746-48ff-b34c-a63b28e1f7b7" elementFormDefault="qualified">
    <xsd:import namespace="http://schemas.microsoft.com/office/2006/documentManagement/types"/>
    <xsd:import namespace="http://schemas.microsoft.com/office/infopath/2007/PartnerControls"/>
    <xsd:element name="_Flow_SignoffStatus" ma:index="4" nillable="true" ma:displayName="Sign-off status" ma:internalName="_x0024_Resources_x003a_core_x002c_Signoff_Status_x003b_" ma:readOnly="false">
      <xsd:simpleType>
        <xsd:restriction base="dms:Text"/>
      </xsd:simpleType>
    </xsd:element>
    <xsd:element name="Location" ma:index="5" nillable="true" ma:displayName="Location" ma:internalName="Location" ma:readOnly="false">
      <xsd:simpleType>
        <xsd:restriction base="dms:Unknown"/>
      </xsd:simpleType>
    </xsd:element>
    <xsd:element name="b8115067-c507-4c43-a726-9e3791e2169fCountryOrRegion" ma:index="6" nillable="true" ma:displayName="Location: Country/Region" ma:internalName="CountryOrRegion" ma:readOnly="true">
      <xsd:simpleType>
        <xsd:restriction base="dms:Text"/>
      </xsd:simpleType>
    </xsd:element>
    <xsd:element name="b8115067-c507-4c43-a726-9e3791e2169fState" ma:index="7" nillable="true" ma:displayName="Location: State" ma:internalName="State" ma:readOnly="true">
      <xsd:simpleType>
        <xsd:restriction base="dms:Text"/>
      </xsd:simpleType>
    </xsd:element>
    <xsd:element name="b8115067-c507-4c43-a726-9e3791e2169fCity" ma:index="8" nillable="true" ma:displayName="Location: City" ma:internalName="City" ma:readOnly="true">
      <xsd:simpleType>
        <xsd:restriction base="dms:Text"/>
      </xsd:simpleType>
    </xsd:element>
    <xsd:element name="b8115067-c507-4c43-a726-9e3791e2169fPostalCode" ma:index="9" nillable="true" ma:displayName="Location: Postal Code" ma:internalName="PostalCode" ma:readOnly="true">
      <xsd:simpleType>
        <xsd:restriction base="dms:Text"/>
      </xsd:simpleType>
    </xsd:element>
    <xsd:element name="b8115067-c507-4c43-a726-9e3791e2169fStreet" ma:index="10" nillable="true" ma:displayName="Location: Street" ma:internalName="Street" ma:readOnly="true">
      <xsd:simpleType>
        <xsd:restriction base="dms:Text"/>
      </xsd:simpleType>
    </xsd:element>
    <xsd:element name="b8115067-c507-4c43-a726-9e3791e2169fGeoLoc" ma:index="11" nillable="true" ma:displayName="Location: Coordinates" ma:internalName="GeoLoc" ma:readOnly="true">
      <xsd:simpleType>
        <xsd:restriction base="dms:Unknown"/>
      </xsd:simpleType>
    </xsd:element>
    <xsd:element name="b8115067-c507-4c43-a726-9e3791e2169fDispName" ma:index="12" nillable="true" ma:displayName="Location: Name" ma:internalName="DispName" ma:readOnly="true">
      <xsd:simpleType>
        <xsd:restriction base="dms:Text"/>
      </xsd:simpleType>
    </xsd:element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f4621-373f-452a-bc28-6047e1581cf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0" nillable="true" ma:displayName="Taxonomy Catch All Column" ma:hidden="true" ma:list="{94578210-fb8d-48a4-a1f7-a6c75df7bd2a}" ma:internalName="TaxCatchAll" ma:showField="CatchAllData" ma:web="ee8f4621-373f-452a-bc28-6047e1581c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DF9C95-C0BD-43D5-8B84-18A10F9C1013}">
  <ds:schemaRefs>
    <ds:schemaRef ds:uri="http://schemas.microsoft.com/office/2006/metadata/properties"/>
    <ds:schemaRef ds:uri="http://purl.org/dc/dcmitype/"/>
    <ds:schemaRef ds:uri="http://www.w3.org/XML/1998/namespace"/>
    <ds:schemaRef ds:uri="http://purl.org/dc/terms/"/>
    <ds:schemaRef ds:uri="http://schemas.microsoft.com/sharepoint/v3"/>
    <ds:schemaRef ds:uri="http://schemas.microsoft.com/office/infopath/2007/PartnerControls"/>
    <ds:schemaRef ds:uri="ee8f4621-373f-452a-bc28-6047e1581cf9"/>
    <ds:schemaRef ds:uri="http://schemas.microsoft.com/office/2006/documentManagement/types"/>
    <ds:schemaRef ds:uri="http://schemas.openxmlformats.org/package/2006/metadata/core-properties"/>
    <ds:schemaRef ds:uri="520f4a20-4746-48ff-b34c-a63b28e1f7b7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8DE0982-D0A4-4701-BF65-75027C6899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0f4a20-4746-48ff-b34c-a63b28e1f7b7"/>
    <ds:schemaRef ds:uri="ee8f4621-373f-452a-bc28-6047e1581c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 </vt:lpstr>
      <vt:lpstr>Calibri Light</vt:lpstr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lastModifiedBy>AVENALL, Jeff (NHS ENGLAND)</cp:lastModifiedBy>
  <cp:revision>48</cp:revision>
  <dcterms:created xsi:type="dcterms:W3CDTF">2023-01-12T22:00:57Z</dcterms:created>
  <dcterms:modified xsi:type="dcterms:W3CDTF">2025-09-12T07:41:12Z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0x010100BAAFCCD7AF32954295364C2A4617FDA3</vt:lpwstr>
  </property>
  <property fmtid="{D5CDD505-2E9C-101B-9397-08002B2CF9AE}" pid="3" name="MediaServiceImageTags">
    <vt:lpwstr/>
  </property>
  <property fmtid="{D5CDD505-2E9C-101B-9397-08002B2CF9AE}" pid="4" name="Order">
    <vt:r8>383900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