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openxmlformats.org/officeDocument/2006/relationships/custom-properties" Target="docProps/custom.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56" r:id="rId2"/>
    <p:sldId id="281" r:id="rId3"/>
    <p:sldId id="272" r:id="rId4"/>
    <p:sldId id="283" r:id="rId5"/>
    <p:sldId id="271" r:id="rId6"/>
    <p:sldId id="282" r:id="rId7"/>
    <p:sldId id="284" r:id="rId8"/>
    <p:sldId id="285" r:id="rId9"/>
    <p:sldId id="286" r:id="rId10"/>
    <p:sldId id="287" r:id="rId11"/>
    <p:sldId id="288" r:id="rId12"/>
    <p:sldId id="289" r:id="rId13"/>
    <p:sldId id="290" r:id="rId14"/>
    <p:sldId id="28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47"/>
    <a:srgbClr val="005EB8"/>
    <a:srgbClr val="FAE1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054" autoAdjust="0"/>
    <p:restoredTop sz="94660"/>
  </p:normalViewPr>
  <p:slideViewPr>
    <p:cSldViewPr snapToGrid="0">
      <p:cViewPr varScale="1">
        <p:scale>
          <a:sx n="106" d="100"/>
          <a:sy n="106" d="100"/>
        </p:scale>
        <p:origin x="132" y="354"/>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5" d="100"/>
          <a:sy n="85" d="100"/>
        </p:scale>
        <p:origin x="388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1EE32B1-3DEE-2674-9BD8-3A5B3E1AAAA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2CAD7E7-A2E6-6230-0279-C3F10C1EF7A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398393-8293-490C-A0C3-831C0DFA7270}" type="datetimeFigureOut">
              <a:rPr lang="en-GB" smtClean="0"/>
              <a:t>07/03/2025</a:t>
            </a:fld>
            <a:endParaRPr lang="en-GB"/>
          </a:p>
        </p:txBody>
      </p:sp>
      <p:sp>
        <p:nvSpPr>
          <p:cNvPr id="4" name="Footer Placeholder 3">
            <a:extLst>
              <a:ext uri="{FF2B5EF4-FFF2-40B4-BE49-F238E27FC236}">
                <a16:creationId xmlns:a16="http://schemas.microsoft.com/office/drawing/2014/main" id="{E4884F93-AB97-D405-7130-60E6075ACD3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96BC07E3-6D5D-37D7-4B15-814A12F5866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CEC4966-88F7-47F3-B6EA-4F84CD5D7663}" type="slidenum">
              <a:rPr lang="en-GB" smtClean="0"/>
              <a:t>‹#›</a:t>
            </a:fld>
            <a:endParaRPr lang="en-GB"/>
          </a:p>
        </p:txBody>
      </p:sp>
    </p:spTree>
    <p:extLst>
      <p:ext uri="{BB962C8B-B14F-4D97-AF65-F5344CB8AC3E}">
        <p14:creationId xmlns:p14="http://schemas.microsoft.com/office/powerpoint/2010/main" val="73247758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Master" Target="../slideMasters/slideMaster1.xml"/><Relationship Id="rId4" Type="http://schemas.openxmlformats.org/officeDocument/2006/relationships/image" Target="../media/image9.sv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descr="A blue and green background with white text&#10;&#10;AI-generated content may be incorrect.">
            <a:extLst>
              <a:ext uri="{FF2B5EF4-FFF2-40B4-BE49-F238E27FC236}">
                <a16:creationId xmlns:a16="http://schemas.microsoft.com/office/drawing/2014/main" id="{0845F2D4-ECED-D0A7-5456-AA02210E56C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67" y="0"/>
            <a:ext cx="12187066" cy="6858000"/>
          </a:xfrm>
          <a:prstGeom prst="rect">
            <a:avLst/>
          </a:prstGeom>
        </p:spPr>
      </p:pic>
      <p:sp>
        <p:nvSpPr>
          <p:cNvPr id="2" name="Title 1">
            <a:extLst>
              <a:ext uri="{FF2B5EF4-FFF2-40B4-BE49-F238E27FC236}">
                <a16:creationId xmlns:a16="http://schemas.microsoft.com/office/drawing/2014/main" id="{BCC122D6-C906-697F-C898-3FDB49A14CDE}"/>
              </a:ext>
            </a:extLst>
          </p:cNvPr>
          <p:cNvSpPr>
            <a:spLocks noGrp="1"/>
          </p:cNvSpPr>
          <p:nvPr>
            <p:ph type="ctrTitle"/>
          </p:nvPr>
        </p:nvSpPr>
        <p:spPr>
          <a:xfrm>
            <a:off x="324739" y="3917174"/>
            <a:ext cx="11545368" cy="1108595"/>
          </a:xfrm>
        </p:spPr>
        <p:txBody>
          <a:bodyPr anchor="b"/>
          <a:lstStyle>
            <a:lvl1pPr algn="l">
              <a:defRPr sz="6000" b="1">
                <a:solidFill>
                  <a:srgbClr val="005EB8"/>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325BE9FD-5135-90C2-48C4-8F59BD123187}"/>
              </a:ext>
            </a:extLst>
          </p:cNvPr>
          <p:cNvSpPr>
            <a:spLocks noGrp="1"/>
          </p:cNvSpPr>
          <p:nvPr>
            <p:ph type="subTitle" idx="1"/>
          </p:nvPr>
        </p:nvSpPr>
        <p:spPr>
          <a:xfrm>
            <a:off x="324739" y="5074929"/>
            <a:ext cx="6776814" cy="634644"/>
          </a:xfrm>
        </p:spPr>
        <p:txBody>
          <a:bodyPr>
            <a:normAutofit/>
          </a:bodyPr>
          <a:lstStyle>
            <a:lvl1pPr marL="0" indent="0" algn="l">
              <a:buNone/>
              <a:defRPr sz="3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Tree>
    <p:extLst>
      <p:ext uri="{BB962C8B-B14F-4D97-AF65-F5344CB8AC3E}">
        <p14:creationId xmlns:p14="http://schemas.microsoft.com/office/powerpoint/2010/main" val="283559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Low Contrast - Title Slide - Accessibility">
    <p:spTree>
      <p:nvGrpSpPr>
        <p:cNvPr id="1" name=""/>
        <p:cNvGrpSpPr/>
        <p:nvPr/>
      </p:nvGrpSpPr>
      <p:grpSpPr>
        <a:xfrm>
          <a:off x="0" y="0"/>
          <a:ext cx="0" cy="0"/>
          <a:chOff x="0" y="0"/>
          <a:chExt cx="0" cy="0"/>
        </a:xfrm>
      </p:grpSpPr>
      <p:pic>
        <p:nvPicPr>
          <p:cNvPr id="11" name="Picture 10" descr="A blue and green background with white text">
            <a:extLst>
              <a:ext uri="{FF2B5EF4-FFF2-40B4-BE49-F238E27FC236}">
                <a16:creationId xmlns:a16="http://schemas.microsoft.com/office/drawing/2014/main" id="{C89054FF-1E66-1864-99D3-4A0EB4D790C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67" y="0"/>
            <a:ext cx="12187066" cy="6858000"/>
          </a:xfrm>
          <a:prstGeom prst="rect">
            <a:avLst/>
          </a:prstGeom>
        </p:spPr>
      </p:pic>
      <p:sp>
        <p:nvSpPr>
          <p:cNvPr id="2" name="Title 1">
            <a:extLst>
              <a:ext uri="{FF2B5EF4-FFF2-40B4-BE49-F238E27FC236}">
                <a16:creationId xmlns:a16="http://schemas.microsoft.com/office/drawing/2014/main" id="{BCC122D6-C906-697F-C898-3FDB49A14CDE}"/>
              </a:ext>
            </a:extLst>
          </p:cNvPr>
          <p:cNvSpPr>
            <a:spLocks noGrp="1"/>
          </p:cNvSpPr>
          <p:nvPr>
            <p:ph type="ctrTitle"/>
          </p:nvPr>
        </p:nvSpPr>
        <p:spPr>
          <a:xfrm>
            <a:off x="324739" y="4101982"/>
            <a:ext cx="11545368" cy="1108595"/>
          </a:xfrm>
        </p:spPr>
        <p:txBody>
          <a:bodyPr anchor="b"/>
          <a:lstStyle>
            <a:lvl1pPr algn="l">
              <a:defRPr sz="6000" b="1">
                <a:solidFill>
                  <a:srgbClr val="005EB8"/>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325BE9FD-5135-90C2-48C4-8F59BD123187}"/>
              </a:ext>
            </a:extLst>
          </p:cNvPr>
          <p:cNvSpPr>
            <a:spLocks noGrp="1"/>
          </p:cNvSpPr>
          <p:nvPr>
            <p:ph type="subTitle" idx="1"/>
          </p:nvPr>
        </p:nvSpPr>
        <p:spPr>
          <a:xfrm>
            <a:off x="324739" y="5347414"/>
            <a:ext cx="6776814" cy="634644"/>
          </a:xfrm>
        </p:spPr>
        <p:txBody>
          <a:bodyPr>
            <a:normAutofit/>
          </a:bodyPr>
          <a:lstStyle>
            <a:lvl1pPr marL="0" indent="0" algn="l">
              <a:buNone/>
              <a:defRPr sz="3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Tree>
    <p:extLst>
      <p:ext uri="{BB962C8B-B14F-4D97-AF65-F5344CB8AC3E}">
        <p14:creationId xmlns:p14="http://schemas.microsoft.com/office/powerpoint/2010/main" val="2720207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Low Contrast - Section Change Slide - Accessibility">
    <p:spTree>
      <p:nvGrpSpPr>
        <p:cNvPr id="1" name=""/>
        <p:cNvGrpSpPr/>
        <p:nvPr/>
      </p:nvGrpSpPr>
      <p:grpSpPr>
        <a:xfrm>
          <a:off x="0" y="0"/>
          <a:ext cx="0" cy="0"/>
          <a:chOff x="0" y="0"/>
          <a:chExt cx="0" cy="0"/>
        </a:xfrm>
      </p:grpSpPr>
      <p:pic>
        <p:nvPicPr>
          <p:cNvPr id="5" name="Picture 4" descr="A blue logo on a white background&#10;&#10;Description automatically generated">
            <a:extLst>
              <a:ext uri="{FF2B5EF4-FFF2-40B4-BE49-F238E27FC236}">
                <a16:creationId xmlns:a16="http://schemas.microsoft.com/office/drawing/2014/main" id="{8E87697F-FB1B-121A-6FA9-2A4C478D8C7A}"/>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639" y="0"/>
            <a:ext cx="12180722" cy="6858000"/>
          </a:xfrm>
          <a:prstGeom prst="rect">
            <a:avLst/>
          </a:prstGeom>
        </p:spPr>
      </p:pic>
      <p:sp>
        <p:nvSpPr>
          <p:cNvPr id="2" name="Title 1">
            <a:extLst>
              <a:ext uri="{FF2B5EF4-FFF2-40B4-BE49-F238E27FC236}">
                <a16:creationId xmlns:a16="http://schemas.microsoft.com/office/drawing/2014/main" id="{20890EAC-DF3E-8B4D-014A-BF77F3D0CD1A}"/>
              </a:ext>
            </a:extLst>
          </p:cNvPr>
          <p:cNvSpPr>
            <a:spLocks noGrp="1"/>
          </p:cNvSpPr>
          <p:nvPr>
            <p:ph type="title"/>
          </p:nvPr>
        </p:nvSpPr>
        <p:spPr>
          <a:xfrm>
            <a:off x="5619141" y="1709738"/>
            <a:ext cx="6186578" cy="2852737"/>
          </a:xfrm>
        </p:spPr>
        <p:txBody>
          <a:bodyPr anchor="b"/>
          <a:lstStyle>
            <a:lvl1pPr>
              <a:defRPr sz="6000" b="1">
                <a:solidFill>
                  <a:srgbClr val="005EB8"/>
                </a:solidFill>
              </a:defRPr>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7E31BA91-941E-7C23-01E8-3BDB9DD505DA}"/>
              </a:ext>
            </a:extLst>
          </p:cNvPr>
          <p:cNvSpPr>
            <a:spLocks noGrp="1"/>
          </p:cNvSpPr>
          <p:nvPr>
            <p:ph type="body" idx="1"/>
          </p:nvPr>
        </p:nvSpPr>
        <p:spPr>
          <a:xfrm>
            <a:off x="5619139" y="4589463"/>
            <a:ext cx="6567221" cy="1500187"/>
          </a:xfrm>
        </p:spPr>
        <p:txBody>
          <a:bodyPr/>
          <a:lstStyle>
            <a:lvl1pPr marL="0" indent="0">
              <a:buNone/>
              <a:defRPr sz="24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dirty="0"/>
              <a:t>Click to edit Master text styles</a:t>
            </a:r>
          </a:p>
        </p:txBody>
      </p:sp>
    </p:spTree>
    <p:extLst>
      <p:ext uri="{BB962C8B-B14F-4D97-AF65-F5344CB8AC3E}">
        <p14:creationId xmlns:p14="http://schemas.microsoft.com/office/powerpoint/2010/main" val="23316074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Low Contrast - Bordered Slide - Accessibility">
    <p:spTree>
      <p:nvGrpSpPr>
        <p:cNvPr id="1" name=""/>
        <p:cNvGrpSpPr/>
        <p:nvPr/>
      </p:nvGrpSpPr>
      <p:grpSpPr>
        <a:xfrm>
          <a:off x="0" y="0"/>
          <a:ext cx="0" cy="0"/>
          <a:chOff x="0" y="0"/>
          <a:chExt cx="0" cy="0"/>
        </a:xfrm>
      </p:grpSpPr>
      <p:pic>
        <p:nvPicPr>
          <p:cNvPr id="16" name="Picture 15" descr="A close-up of a blue and green background">
            <a:extLst>
              <a:ext uri="{FF2B5EF4-FFF2-40B4-BE49-F238E27FC236}">
                <a16:creationId xmlns:a16="http://schemas.microsoft.com/office/drawing/2014/main" id="{ACE07B4C-284F-049D-ED5E-BA1D8BA75B9D}"/>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467" y="0"/>
            <a:ext cx="12187066" cy="6858000"/>
          </a:xfrm>
          <a:prstGeom prst="rect">
            <a:avLst/>
          </a:prstGeom>
        </p:spPr>
      </p:pic>
      <p:sp>
        <p:nvSpPr>
          <p:cNvPr id="2" name="Title 1">
            <a:extLst>
              <a:ext uri="{FF2B5EF4-FFF2-40B4-BE49-F238E27FC236}">
                <a16:creationId xmlns:a16="http://schemas.microsoft.com/office/drawing/2014/main" id="{38F53659-184B-6474-CBC5-34D6E2353F37}"/>
              </a:ext>
            </a:extLst>
          </p:cNvPr>
          <p:cNvSpPr>
            <a:spLocks noGrp="1"/>
          </p:cNvSpPr>
          <p:nvPr>
            <p:ph type="title"/>
          </p:nvPr>
        </p:nvSpPr>
        <p:spPr>
          <a:xfrm>
            <a:off x="421741" y="365125"/>
            <a:ext cx="8939542" cy="1325563"/>
          </a:xfrm>
        </p:spPr>
        <p:txBody>
          <a:bodyPr/>
          <a:lstStyle>
            <a:lvl1pPr>
              <a:defRPr b="1">
                <a:solidFill>
                  <a:srgbClr val="005EB8"/>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C9BDCF8C-16A5-1794-80F0-0590CA215147}"/>
              </a:ext>
            </a:extLst>
          </p:cNvPr>
          <p:cNvSpPr>
            <a:spLocks noGrp="1"/>
          </p:cNvSpPr>
          <p:nvPr>
            <p:ph idx="1"/>
          </p:nvPr>
        </p:nvSpPr>
        <p:spPr>
          <a:xfrm>
            <a:off x="421740" y="1825625"/>
            <a:ext cx="11302497" cy="4430320"/>
          </a:xfrm>
        </p:spPr>
        <p:txBody>
          <a:bodyPr/>
          <a:lstStyle>
            <a:lvl1pPr>
              <a:defRPr b="0">
                <a:solidFill>
                  <a:schemeClr val="tx1"/>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335133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ordered Slide">
    <p:spTree>
      <p:nvGrpSpPr>
        <p:cNvPr id="1" name=""/>
        <p:cNvGrpSpPr/>
        <p:nvPr/>
      </p:nvGrpSpPr>
      <p:grpSpPr>
        <a:xfrm>
          <a:off x="0" y="0"/>
          <a:ext cx="0" cy="0"/>
          <a:chOff x="0" y="0"/>
          <a:chExt cx="0" cy="0"/>
        </a:xfrm>
      </p:grpSpPr>
      <p:pic>
        <p:nvPicPr>
          <p:cNvPr id="11" name="Picture 10" descr="A close-up of a person">
            <a:extLst>
              <a:ext uri="{FF2B5EF4-FFF2-40B4-BE49-F238E27FC236}">
                <a16:creationId xmlns:a16="http://schemas.microsoft.com/office/drawing/2014/main" id="{CE9A424A-FEA9-B6F1-88E0-84B213B9159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8F53659-184B-6474-CBC5-34D6E2353F37}"/>
              </a:ext>
            </a:extLst>
          </p:cNvPr>
          <p:cNvSpPr>
            <a:spLocks noGrp="1"/>
          </p:cNvSpPr>
          <p:nvPr>
            <p:ph type="title"/>
          </p:nvPr>
        </p:nvSpPr>
        <p:spPr>
          <a:xfrm>
            <a:off x="421741" y="365125"/>
            <a:ext cx="8939542" cy="1325563"/>
          </a:xfrm>
        </p:spPr>
        <p:txBody>
          <a:bodyPr/>
          <a:lstStyle>
            <a:lvl1pPr>
              <a:defRPr b="1">
                <a:solidFill>
                  <a:srgbClr val="005EB8"/>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C9BDCF8C-16A5-1794-80F0-0590CA215147}"/>
              </a:ext>
            </a:extLst>
          </p:cNvPr>
          <p:cNvSpPr>
            <a:spLocks noGrp="1"/>
          </p:cNvSpPr>
          <p:nvPr>
            <p:ph idx="1"/>
          </p:nvPr>
        </p:nvSpPr>
        <p:spPr>
          <a:xfrm>
            <a:off x="421740" y="1825625"/>
            <a:ext cx="11302497" cy="4430320"/>
          </a:xfrm>
        </p:spPr>
        <p:txBody>
          <a:bodyPr/>
          <a:lstStyle>
            <a:lvl1pPr>
              <a:defRPr b="0">
                <a:solidFill>
                  <a:schemeClr val="tx1"/>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094759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Change Slide">
    <p:spTree>
      <p:nvGrpSpPr>
        <p:cNvPr id="1" name=""/>
        <p:cNvGrpSpPr/>
        <p:nvPr/>
      </p:nvGrpSpPr>
      <p:grpSpPr>
        <a:xfrm>
          <a:off x="0" y="0"/>
          <a:ext cx="0" cy="0"/>
          <a:chOff x="0" y="0"/>
          <a:chExt cx="0" cy="0"/>
        </a:xfrm>
      </p:grpSpPr>
      <p:pic>
        <p:nvPicPr>
          <p:cNvPr id="7" name="Picture 6" descr="A blue logo with a white background">
            <a:extLst>
              <a:ext uri="{FF2B5EF4-FFF2-40B4-BE49-F238E27FC236}">
                <a16:creationId xmlns:a16="http://schemas.microsoft.com/office/drawing/2014/main" id="{BFFF221F-939E-1DFA-B570-BF5649DD233C}"/>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639" y="0"/>
            <a:ext cx="12180722" cy="6858000"/>
          </a:xfrm>
          <a:prstGeom prst="rect">
            <a:avLst/>
          </a:prstGeom>
        </p:spPr>
      </p:pic>
      <p:sp>
        <p:nvSpPr>
          <p:cNvPr id="2" name="Title 1">
            <a:extLst>
              <a:ext uri="{FF2B5EF4-FFF2-40B4-BE49-F238E27FC236}">
                <a16:creationId xmlns:a16="http://schemas.microsoft.com/office/drawing/2014/main" id="{20890EAC-DF3E-8B4D-014A-BF77F3D0CD1A}"/>
              </a:ext>
            </a:extLst>
          </p:cNvPr>
          <p:cNvSpPr>
            <a:spLocks noGrp="1"/>
          </p:cNvSpPr>
          <p:nvPr>
            <p:ph type="title"/>
          </p:nvPr>
        </p:nvSpPr>
        <p:spPr>
          <a:xfrm>
            <a:off x="5619141" y="1709738"/>
            <a:ext cx="6186578" cy="2852737"/>
          </a:xfrm>
        </p:spPr>
        <p:txBody>
          <a:bodyPr anchor="b"/>
          <a:lstStyle>
            <a:lvl1pPr>
              <a:defRPr sz="6000" b="1">
                <a:solidFill>
                  <a:srgbClr val="005EB8"/>
                </a:solidFill>
              </a:defRPr>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7E31BA91-941E-7C23-01E8-3BDB9DD505DA}"/>
              </a:ext>
            </a:extLst>
          </p:cNvPr>
          <p:cNvSpPr>
            <a:spLocks noGrp="1"/>
          </p:cNvSpPr>
          <p:nvPr>
            <p:ph type="body" idx="1"/>
          </p:nvPr>
        </p:nvSpPr>
        <p:spPr>
          <a:xfrm>
            <a:off x="5619139" y="4589463"/>
            <a:ext cx="6567221" cy="1500187"/>
          </a:xfrm>
        </p:spPr>
        <p:txBody>
          <a:bodyPr/>
          <a:lstStyle>
            <a:lvl1pPr marL="0" indent="0">
              <a:buNone/>
              <a:defRPr sz="24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dirty="0"/>
              <a:t>Click to edit Master text styles</a:t>
            </a:r>
          </a:p>
        </p:txBody>
      </p:sp>
    </p:spTree>
    <p:extLst>
      <p:ext uri="{BB962C8B-B14F-4D97-AF65-F5344CB8AC3E}">
        <p14:creationId xmlns:p14="http://schemas.microsoft.com/office/powerpoint/2010/main" val="303095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Large Graphic - 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C0704D-29F8-97DE-7D18-D4C660EB841A}"/>
              </a:ext>
            </a:extLst>
          </p:cNvPr>
          <p:cNvSpPr>
            <a:spLocks noGrp="1"/>
          </p:cNvSpPr>
          <p:nvPr>
            <p:ph type="dt" sz="half" idx="10"/>
          </p:nvPr>
        </p:nvSpPr>
        <p:spPr/>
        <p:txBody>
          <a:bodyPr/>
          <a:lstStyle/>
          <a:p>
            <a:fld id="{9FDE61CB-FD75-4043-9ACC-F9664AD9CB2F}" type="datetimeFigureOut">
              <a:rPr lang="en-GB" smtClean="0"/>
              <a:t>07/03/2025</a:t>
            </a:fld>
            <a:endParaRPr lang="en-GB"/>
          </a:p>
        </p:txBody>
      </p:sp>
      <p:sp>
        <p:nvSpPr>
          <p:cNvPr id="3" name="Footer Placeholder 2">
            <a:extLst>
              <a:ext uri="{FF2B5EF4-FFF2-40B4-BE49-F238E27FC236}">
                <a16:creationId xmlns:a16="http://schemas.microsoft.com/office/drawing/2014/main" id="{6D147FAB-9911-A12F-BFED-8D8ABD72A00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FDB10CE-B181-3791-8DE4-0F1DD36672B6}"/>
              </a:ext>
            </a:extLst>
          </p:cNvPr>
          <p:cNvSpPr>
            <a:spLocks noGrp="1"/>
          </p:cNvSpPr>
          <p:nvPr>
            <p:ph type="sldNum" sz="quarter" idx="12"/>
          </p:nvPr>
        </p:nvSpPr>
        <p:spPr/>
        <p:txBody>
          <a:bodyPr/>
          <a:lstStyle/>
          <a:p>
            <a:fld id="{CE3536FC-8ADD-41A3-8E0A-D9ECABD830F2}" type="slidenum">
              <a:rPr lang="en-GB" smtClean="0"/>
              <a:t>‹#›</a:t>
            </a:fld>
            <a:endParaRPr lang="en-GB"/>
          </a:p>
        </p:txBody>
      </p:sp>
      <p:pic>
        <p:nvPicPr>
          <p:cNvPr id="6" name="Picture 5" descr="A white and blue background&#10;&#10;Description automatically generated with medium confidence">
            <a:extLst>
              <a:ext uri="{FF2B5EF4-FFF2-40B4-BE49-F238E27FC236}">
                <a16:creationId xmlns:a16="http://schemas.microsoft.com/office/drawing/2014/main" id="{080073AC-D144-EB51-9AAD-CBB8916F3605}"/>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785"/>
            <a:ext cx="12192000" cy="6854430"/>
          </a:xfrm>
          <a:prstGeom prst="rect">
            <a:avLst/>
          </a:prstGeom>
        </p:spPr>
      </p:pic>
    </p:spTree>
    <p:extLst>
      <p:ext uri="{BB962C8B-B14F-4D97-AF65-F5344CB8AC3E}">
        <p14:creationId xmlns:p14="http://schemas.microsoft.com/office/powerpoint/2010/main" val="774861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lumns- Large Graphic Slide">
    <p:spTree>
      <p:nvGrpSpPr>
        <p:cNvPr id="1" name=""/>
        <p:cNvGrpSpPr/>
        <p:nvPr/>
      </p:nvGrpSpPr>
      <p:grpSpPr>
        <a:xfrm>
          <a:off x="0" y="0"/>
          <a:ext cx="0" cy="0"/>
          <a:chOff x="0" y="0"/>
          <a:chExt cx="0" cy="0"/>
        </a:xfrm>
      </p:grpSpPr>
      <p:pic>
        <p:nvPicPr>
          <p:cNvPr id="23" name="Picture 22" descr="A close-up of a person">
            <a:extLst>
              <a:ext uri="{FF2B5EF4-FFF2-40B4-BE49-F238E27FC236}">
                <a16:creationId xmlns:a16="http://schemas.microsoft.com/office/drawing/2014/main" id="{E1E07DB3-20AC-3071-EE0C-546150F120E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467" y="0"/>
            <a:ext cx="12187066" cy="6858000"/>
          </a:xfrm>
          <a:prstGeom prst="rect">
            <a:avLst/>
          </a:prstGeom>
        </p:spPr>
      </p:pic>
      <p:sp>
        <p:nvSpPr>
          <p:cNvPr id="2" name="Title 1">
            <a:extLst>
              <a:ext uri="{FF2B5EF4-FFF2-40B4-BE49-F238E27FC236}">
                <a16:creationId xmlns:a16="http://schemas.microsoft.com/office/drawing/2014/main" id="{5CDD07FB-758B-A9DD-1B96-4A22BCCFC9FC}"/>
              </a:ext>
            </a:extLst>
          </p:cNvPr>
          <p:cNvSpPr>
            <a:spLocks noGrp="1"/>
          </p:cNvSpPr>
          <p:nvPr>
            <p:ph type="title"/>
          </p:nvPr>
        </p:nvSpPr>
        <p:spPr>
          <a:xfrm>
            <a:off x="421739" y="365125"/>
            <a:ext cx="8948597" cy="1325563"/>
          </a:xfrm>
        </p:spPr>
        <p:txBody>
          <a:bodyPr/>
          <a:lstStyle>
            <a:lvl1pPr>
              <a:defRPr b="1">
                <a:solidFill>
                  <a:srgbClr val="005EB8"/>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F6983960-2415-8C48-577B-662731976564}"/>
              </a:ext>
            </a:extLst>
          </p:cNvPr>
          <p:cNvSpPr>
            <a:spLocks noGrp="1"/>
          </p:cNvSpPr>
          <p:nvPr>
            <p:ph sz="half" idx="1"/>
          </p:nvPr>
        </p:nvSpPr>
        <p:spPr>
          <a:xfrm>
            <a:off x="421740" y="1825625"/>
            <a:ext cx="5628238" cy="4351338"/>
          </a:xfrm>
        </p:spPr>
        <p:txBody>
          <a:bodyPr/>
          <a:lstStyle>
            <a:lvl1pPr>
              <a:defRPr sz="2400" b="0">
                <a:solidFill>
                  <a:schemeClr val="tx1"/>
                </a:solidFill>
              </a:defRPr>
            </a:lvl1pPr>
            <a:lvl2pPr>
              <a:defRPr sz="2000"/>
            </a:lvl2pPr>
            <a:lvl3pPr>
              <a:defRPr sz="1800"/>
            </a:lvl3pPr>
            <a:lvl4pPr>
              <a:defRPr sz="16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a:extLst>
              <a:ext uri="{FF2B5EF4-FFF2-40B4-BE49-F238E27FC236}">
                <a16:creationId xmlns:a16="http://schemas.microsoft.com/office/drawing/2014/main" id="{4A047E4E-7B73-2EA1-8998-2F9A541CB4D0}"/>
              </a:ext>
            </a:extLst>
          </p:cNvPr>
          <p:cNvSpPr>
            <a:spLocks noGrp="1"/>
          </p:cNvSpPr>
          <p:nvPr>
            <p:ph sz="half" idx="2"/>
          </p:nvPr>
        </p:nvSpPr>
        <p:spPr>
          <a:xfrm>
            <a:off x="6219730" y="1825625"/>
            <a:ext cx="5504507" cy="4351338"/>
          </a:xfrm>
        </p:spPr>
        <p:txBody>
          <a:bodyPr/>
          <a:lstStyle>
            <a:lvl1pPr>
              <a:defRPr sz="2400" b="0">
                <a:solidFill>
                  <a:schemeClr val="tx1"/>
                </a:solidFill>
              </a:defRPr>
            </a:lvl1pPr>
            <a:lvl2pPr>
              <a:defRPr sz="2000"/>
            </a:lvl2pPr>
            <a:lvl3pPr>
              <a:defRPr sz="1800"/>
            </a:lvl3pPr>
            <a:lvl4pPr>
              <a:defRPr sz="16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473823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e Slide">
    <p:spTree>
      <p:nvGrpSpPr>
        <p:cNvPr id="1" name=""/>
        <p:cNvGrpSpPr/>
        <p:nvPr/>
      </p:nvGrpSpPr>
      <p:grpSpPr>
        <a:xfrm>
          <a:off x="0" y="0"/>
          <a:ext cx="0" cy="0"/>
          <a:chOff x="0" y="0"/>
          <a:chExt cx="0" cy="0"/>
        </a:xfrm>
      </p:grpSpPr>
      <p:pic>
        <p:nvPicPr>
          <p:cNvPr id="10" name="Picture 9" descr="A blue and green background with white text">
            <a:extLst>
              <a:ext uri="{FF2B5EF4-FFF2-40B4-BE49-F238E27FC236}">
                <a16:creationId xmlns:a16="http://schemas.microsoft.com/office/drawing/2014/main" id="{116AB9E0-A3C1-4E09-E29C-5024210E47F4}"/>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72312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High Contrast - Title Slide - Accessibility">
    <p:spTree>
      <p:nvGrpSpPr>
        <p:cNvPr id="1" name=""/>
        <p:cNvGrpSpPr/>
        <p:nvPr/>
      </p:nvGrpSpPr>
      <p:grpSpPr>
        <a:xfrm>
          <a:off x="0" y="0"/>
          <a:ext cx="0" cy="0"/>
          <a:chOff x="0" y="0"/>
          <a:chExt cx="0" cy="0"/>
        </a:xfrm>
      </p:grpSpPr>
      <p:pic>
        <p:nvPicPr>
          <p:cNvPr id="6" name="Picture 5" descr="A yellow and black website">
            <a:extLst>
              <a:ext uri="{FF2B5EF4-FFF2-40B4-BE49-F238E27FC236}">
                <a16:creationId xmlns:a16="http://schemas.microsoft.com/office/drawing/2014/main" id="{4920DFC8-BE32-A634-7892-FA9DA7E666C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67" y="0"/>
            <a:ext cx="12187066" cy="6858000"/>
          </a:xfrm>
          <a:prstGeom prst="rect">
            <a:avLst/>
          </a:prstGeom>
        </p:spPr>
      </p:pic>
      <p:sp>
        <p:nvSpPr>
          <p:cNvPr id="2" name="Title 1">
            <a:extLst>
              <a:ext uri="{FF2B5EF4-FFF2-40B4-BE49-F238E27FC236}">
                <a16:creationId xmlns:a16="http://schemas.microsoft.com/office/drawing/2014/main" id="{BCC122D6-C906-697F-C898-3FDB49A14CDE}"/>
              </a:ext>
            </a:extLst>
          </p:cNvPr>
          <p:cNvSpPr>
            <a:spLocks noGrp="1"/>
          </p:cNvSpPr>
          <p:nvPr>
            <p:ph type="ctrTitle"/>
          </p:nvPr>
        </p:nvSpPr>
        <p:spPr>
          <a:xfrm>
            <a:off x="324739" y="3974165"/>
            <a:ext cx="11545368" cy="1108595"/>
          </a:xfrm>
        </p:spPr>
        <p:txBody>
          <a:bodyPr anchor="b"/>
          <a:lstStyle>
            <a:lvl1pPr algn="l">
              <a:defRPr sz="6000" b="1">
                <a:solidFill>
                  <a:srgbClr val="FAE100"/>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325BE9FD-5135-90C2-48C4-8F59BD123187}"/>
              </a:ext>
            </a:extLst>
          </p:cNvPr>
          <p:cNvSpPr>
            <a:spLocks noGrp="1"/>
          </p:cNvSpPr>
          <p:nvPr>
            <p:ph type="subTitle" idx="1"/>
          </p:nvPr>
        </p:nvSpPr>
        <p:spPr>
          <a:xfrm>
            <a:off x="324739" y="5219597"/>
            <a:ext cx="6776814" cy="561773"/>
          </a:xfrm>
        </p:spPr>
        <p:txBody>
          <a:bodyPr>
            <a:normAutofit/>
          </a:bodyPr>
          <a:lstStyle>
            <a:lvl1pPr marL="0" indent="0" algn="l">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5" name="Graphic 4">
            <a:extLst>
              <a:ext uri="{FF2B5EF4-FFF2-40B4-BE49-F238E27FC236}">
                <a16:creationId xmlns:a16="http://schemas.microsoft.com/office/drawing/2014/main" id="{79162108-C773-C1CA-C519-4D552A2798E2}"/>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24740" y="5883898"/>
            <a:ext cx="1690873" cy="536130"/>
          </a:xfrm>
          <a:prstGeom prst="rect">
            <a:avLst/>
          </a:prstGeom>
        </p:spPr>
      </p:pic>
    </p:spTree>
    <p:extLst>
      <p:ext uri="{BB962C8B-B14F-4D97-AF65-F5344CB8AC3E}">
        <p14:creationId xmlns:p14="http://schemas.microsoft.com/office/powerpoint/2010/main" val="3391986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High Contrast - Subject Change Slide - Accessibility">
    <p:spTree>
      <p:nvGrpSpPr>
        <p:cNvPr id="1" name=""/>
        <p:cNvGrpSpPr/>
        <p:nvPr/>
      </p:nvGrpSpPr>
      <p:grpSpPr>
        <a:xfrm>
          <a:off x="0" y="0"/>
          <a:ext cx="0" cy="0"/>
          <a:chOff x="0" y="0"/>
          <a:chExt cx="0" cy="0"/>
        </a:xfrm>
      </p:grpSpPr>
      <p:pic>
        <p:nvPicPr>
          <p:cNvPr id="5" name="Picture 4" descr="A yellow logo on a black background">
            <a:extLst>
              <a:ext uri="{FF2B5EF4-FFF2-40B4-BE49-F238E27FC236}">
                <a16:creationId xmlns:a16="http://schemas.microsoft.com/office/drawing/2014/main" id="{9A86676F-6811-8B2A-D8B0-7B9326DEDF64}"/>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639" y="0"/>
            <a:ext cx="12180722" cy="6858000"/>
          </a:xfrm>
          <a:prstGeom prst="rect">
            <a:avLst/>
          </a:prstGeom>
        </p:spPr>
      </p:pic>
      <p:sp>
        <p:nvSpPr>
          <p:cNvPr id="2" name="Title 1">
            <a:extLst>
              <a:ext uri="{FF2B5EF4-FFF2-40B4-BE49-F238E27FC236}">
                <a16:creationId xmlns:a16="http://schemas.microsoft.com/office/drawing/2014/main" id="{20890EAC-DF3E-8B4D-014A-BF77F3D0CD1A}"/>
              </a:ext>
            </a:extLst>
          </p:cNvPr>
          <p:cNvSpPr>
            <a:spLocks noGrp="1"/>
          </p:cNvSpPr>
          <p:nvPr>
            <p:ph type="title"/>
          </p:nvPr>
        </p:nvSpPr>
        <p:spPr>
          <a:xfrm>
            <a:off x="5619141" y="1709738"/>
            <a:ext cx="6186578" cy="2852737"/>
          </a:xfrm>
        </p:spPr>
        <p:txBody>
          <a:bodyPr anchor="b"/>
          <a:lstStyle>
            <a:lvl1pPr>
              <a:defRPr sz="6000" b="1">
                <a:solidFill>
                  <a:srgbClr val="FAE100"/>
                </a:solidFill>
              </a:defRPr>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7E31BA91-941E-7C23-01E8-3BDB9DD505DA}"/>
              </a:ext>
            </a:extLst>
          </p:cNvPr>
          <p:cNvSpPr>
            <a:spLocks noGrp="1"/>
          </p:cNvSpPr>
          <p:nvPr>
            <p:ph type="body" idx="1"/>
          </p:nvPr>
        </p:nvSpPr>
        <p:spPr>
          <a:xfrm>
            <a:off x="5619139" y="4589463"/>
            <a:ext cx="6567221" cy="1500187"/>
          </a:xfrm>
        </p:spPr>
        <p:txBody>
          <a:bodyPr/>
          <a:lstStyle>
            <a:lvl1pPr marL="0" indent="0">
              <a:buNone/>
              <a:defRPr sz="2400" b="1">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dirty="0"/>
              <a:t>Click to edit Master text styles</a:t>
            </a:r>
          </a:p>
        </p:txBody>
      </p:sp>
    </p:spTree>
    <p:extLst>
      <p:ext uri="{BB962C8B-B14F-4D97-AF65-F5344CB8AC3E}">
        <p14:creationId xmlns:p14="http://schemas.microsoft.com/office/powerpoint/2010/main" val="1844484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High Contrast - Bordered Slide - Accessibility">
    <p:spTree>
      <p:nvGrpSpPr>
        <p:cNvPr id="1" name=""/>
        <p:cNvGrpSpPr/>
        <p:nvPr/>
      </p:nvGrpSpPr>
      <p:grpSpPr>
        <a:xfrm>
          <a:off x="0" y="0"/>
          <a:ext cx="0" cy="0"/>
          <a:chOff x="0" y="0"/>
          <a:chExt cx="0" cy="0"/>
        </a:xfrm>
      </p:grpSpPr>
      <p:pic>
        <p:nvPicPr>
          <p:cNvPr id="10" name="Picture 9" descr="A black screen with yellow border&#10;&#10;Description automatically generated">
            <a:extLst>
              <a:ext uri="{FF2B5EF4-FFF2-40B4-BE49-F238E27FC236}">
                <a16:creationId xmlns:a16="http://schemas.microsoft.com/office/drawing/2014/main" id="{F5F86A98-3C44-44A5-0821-B0C2803C23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67" y="0"/>
            <a:ext cx="12187066" cy="6858000"/>
          </a:xfrm>
          <a:prstGeom prst="rect">
            <a:avLst/>
          </a:prstGeom>
        </p:spPr>
      </p:pic>
      <p:sp>
        <p:nvSpPr>
          <p:cNvPr id="2" name="Title 1">
            <a:extLst>
              <a:ext uri="{FF2B5EF4-FFF2-40B4-BE49-F238E27FC236}">
                <a16:creationId xmlns:a16="http://schemas.microsoft.com/office/drawing/2014/main" id="{38F53659-184B-6474-CBC5-34D6E2353F37}"/>
              </a:ext>
            </a:extLst>
          </p:cNvPr>
          <p:cNvSpPr>
            <a:spLocks noGrp="1"/>
          </p:cNvSpPr>
          <p:nvPr>
            <p:ph type="title"/>
          </p:nvPr>
        </p:nvSpPr>
        <p:spPr>
          <a:xfrm>
            <a:off x="421741" y="365125"/>
            <a:ext cx="8939542" cy="1325563"/>
          </a:xfrm>
        </p:spPr>
        <p:txBody>
          <a:bodyPr/>
          <a:lstStyle>
            <a:lvl1pPr>
              <a:defRPr b="1">
                <a:solidFill>
                  <a:srgbClr val="FAE100"/>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C9BDCF8C-16A5-1794-80F0-0590CA215147}"/>
              </a:ext>
            </a:extLst>
          </p:cNvPr>
          <p:cNvSpPr>
            <a:spLocks noGrp="1"/>
          </p:cNvSpPr>
          <p:nvPr>
            <p:ph idx="1"/>
          </p:nvPr>
        </p:nvSpPr>
        <p:spPr>
          <a:xfrm>
            <a:off x="421740" y="1825625"/>
            <a:ext cx="11302497" cy="4430320"/>
          </a:xfrm>
        </p:spPr>
        <p:txBody>
          <a:bodyPr/>
          <a:lstStyle>
            <a:lvl1pPr>
              <a:defRPr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577424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ADEE6B-F781-8161-5347-4488F65803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632E8E3-04A2-77CB-B731-5D40030737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BAF908-0AA0-D4A5-F6BA-DCE69B66E4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FDE61CB-FD75-4043-9ACC-F9664AD9CB2F}" type="datetimeFigureOut">
              <a:rPr lang="en-GB" smtClean="0"/>
              <a:t>07/03/2025</a:t>
            </a:fld>
            <a:endParaRPr lang="en-GB"/>
          </a:p>
        </p:txBody>
      </p:sp>
      <p:sp>
        <p:nvSpPr>
          <p:cNvPr id="5" name="Footer Placeholder 4">
            <a:extLst>
              <a:ext uri="{FF2B5EF4-FFF2-40B4-BE49-F238E27FC236}">
                <a16:creationId xmlns:a16="http://schemas.microsoft.com/office/drawing/2014/main" id="{F661E064-22D4-599E-F418-BFB080822F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6CE0A808-2B1B-27E4-D5BF-E323DFAD8D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E3536FC-8ADD-41A3-8E0A-D9ECABD830F2}" type="slidenum">
              <a:rPr lang="en-GB" smtClean="0"/>
              <a:t>‹#›</a:t>
            </a:fld>
            <a:endParaRPr lang="en-GB"/>
          </a:p>
        </p:txBody>
      </p:sp>
    </p:spTree>
    <p:extLst>
      <p:ext uri="{BB962C8B-B14F-4D97-AF65-F5344CB8AC3E}">
        <p14:creationId xmlns:p14="http://schemas.microsoft.com/office/powerpoint/2010/main" val="3455260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5" r:id="rId4"/>
    <p:sldLayoutId id="2147483652" r:id="rId5"/>
    <p:sldLayoutId id="2147483654" r:id="rId6"/>
    <p:sldLayoutId id="2147483662" r:id="rId7"/>
    <p:sldLayoutId id="2147483664" r:id="rId8"/>
    <p:sldLayoutId id="2147483660" r:id="rId9"/>
    <p:sldLayoutId id="2147483663" r:id="rId10"/>
    <p:sldLayoutId id="2147483661" r:id="rId11"/>
    <p:sldLayoutId id="214748366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S.Bekas@nhs.ne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www.sussexpartnership.nhs.uk/our-services/hospitals-locations" TargetMode="External"/><Relationship Id="rId3" Type="http://schemas.openxmlformats.org/officeDocument/2006/relationships/hyperlink" Target="https://www.sussexpartnership.nhs.uk/our-services/community-based-services" TargetMode="External"/><Relationship Id="rId7" Type="http://schemas.openxmlformats.org/officeDocument/2006/relationships/hyperlink" Target="https://www.sussexpartnership.nhs.uk/our-services/urgent-care-services" TargetMode="External"/><Relationship Id="rId2" Type="http://schemas.openxmlformats.org/officeDocument/2006/relationships/hyperlink" Target="https://www.sussexpartnership.nhs.uk/our-services/children-and-young-peoples-mental-health-services-camhs" TargetMode="External"/><Relationship Id="rId1" Type="http://schemas.openxmlformats.org/officeDocument/2006/relationships/slideLayout" Target="../slideLayouts/slideLayout2.xml"/><Relationship Id="rId6" Type="http://schemas.openxmlformats.org/officeDocument/2006/relationships/hyperlink" Target="https://www.sussexpartnership.nhs.uk/our-services/specialist-services" TargetMode="External"/><Relationship Id="rId5" Type="http://schemas.openxmlformats.org/officeDocument/2006/relationships/hyperlink" Target="https://www.sussexpartnership.nhs.uk/our-services/specialist-older-adults-and-dementia-services" TargetMode="External"/><Relationship Id="rId4" Type="http://schemas.openxmlformats.org/officeDocument/2006/relationships/hyperlink" Target="https://www.sussexpartnership.nhs.uk/our-services/inpatient-services"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13142-864A-85C4-5B71-7247CBB92482}"/>
              </a:ext>
            </a:extLst>
          </p:cNvPr>
          <p:cNvSpPr>
            <a:spLocks noGrp="1"/>
          </p:cNvSpPr>
          <p:nvPr>
            <p:ph type="ctrTitle"/>
          </p:nvPr>
        </p:nvSpPr>
        <p:spPr>
          <a:xfrm>
            <a:off x="300838" y="3429000"/>
            <a:ext cx="11345202" cy="1195748"/>
          </a:xfrm>
        </p:spPr>
        <p:txBody>
          <a:bodyPr>
            <a:noAutofit/>
          </a:bodyPr>
          <a:lstStyle/>
          <a:p>
            <a:r>
              <a:rPr lang="en-GB" sz="4400" dirty="0"/>
              <a:t>FOUNDATION PSYCHIATRY in SPFT </a:t>
            </a:r>
          </a:p>
        </p:txBody>
      </p:sp>
      <p:sp>
        <p:nvSpPr>
          <p:cNvPr id="3" name="Subtitle 2">
            <a:extLst>
              <a:ext uri="{FF2B5EF4-FFF2-40B4-BE49-F238E27FC236}">
                <a16:creationId xmlns:a16="http://schemas.microsoft.com/office/drawing/2014/main" id="{9A358584-0E10-0F67-AF48-7F320895411C}"/>
              </a:ext>
            </a:extLst>
          </p:cNvPr>
          <p:cNvSpPr>
            <a:spLocks noGrp="1"/>
          </p:cNvSpPr>
          <p:nvPr>
            <p:ph type="subTitle" idx="1"/>
          </p:nvPr>
        </p:nvSpPr>
        <p:spPr>
          <a:xfrm>
            <a:off x="300838" y="4624748"/>
            <a:ext cx="6852520" cy="634644"/>
          </a:xfrm>
        </p:spPr>
        <p:txBody>
          <a:bodyPr>
            <a:normAutofit/>
          </a:bodyPr>
          <a:lstStyle/>
          <a:p>
            <a:r>
              <a:rPr lang="en-GB" sz="3600" b="1" dirty="0">
                <a:latin typeface="Arial" panose="020B0604020202020204" pitchFamily="34" charset="0"/>
                <a:ea typeface="Cambria" panose="02040503050406030204" pitchFamily="18" charset="0"/>
                <a:cs typeface="Arial" panose="020B0604020202020204" pitchFamily="34" charset="0"/>
              </a:rPr>
              <a:t>KSS WELCOME EVENT 2025</a:t>
            </a:r>
            <a:endParaRPr lang="en-GB" dirty="0"/>
          </a:p>
        </p:txBody>
      </p:sp>
    </p:spTree>
    <p:extLst>
      <p:ext uri="{BB962C8B-B14F-4D97-AF65-F5344CB8AC3E}">
        <p14:creationId xmlns:p14="http://schemas.microsoft.com/office/powerpoint/2010/main" val="148892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24CFF0-30A3-C48E-D138-FA1D064BDF6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E1A3C8-9E43-7085-423B-A3DCCC41B5A3}"/>
              </a:ext>
            </a:extLst>
          </p:cNvPr>
          <p:cNvSpPr>
            <a:spLocks noGrp="1"/>
          </p:cNvSpPr>
          <p:nvPr>
            <p:ph idx="1"/>
          </p:nvPr>
        </p:nvSpPr>
        <p:spPr>
          <a:xfrm>
            <a:off x="444751" y="1059255"/>
            <a:ext cx="11302497" cy="5341545"/>
          </a:xfrm>
        </p:spPr>
        <p:txBody>
          <a:bodyPr>
            <a:normAutofit/>
          </a:bodyPr>
          <a:lstStyle/>
          <a:p>
            <a:pPr>
              <a:lnSpc>
                <a:spcPct val="120000"/>
              </a:lnSpc>
              <a:spcBef>
                <a:spcPts val="0"/>
              </a:spcBef>
            </a:pPr>
            <a:r>
              <a:rPr lang="en-GB" sz="2000" dirty="0">
                <a:latin typeface="Arial" panose="020B0604020202020204" pitchFamily="34" charset="0"/>
                <a:ea typeface="Calibri"/>
                <a:cs typeface="Arial" panose="020B0604020202020204" pitchFamily="34" charset="0"/>
              </a:rPr>
              <a:t>Addictions</a:t>
            </a:r>
          </a:p>
          <a:p>
            <a:pPr>
              <a:lnSpc>
                <a:spcPct val="120000"/>
              </a:lnSpc>
              <a:spcBef>
                <a:spcPts val="0"/>
              </a:spcBef>
            </a:pPr>
            <a:r>
              <a:rPr lang="en-GB" sz="2000" dirty="0">
                <a:latin typeface="Arial" panose="020B0604020202020204" pitchFamily="34" charset="0"/>
                <a:ea typeface="Calibri"/>
                <a:cs typeface="Arial" panose="020B0604020202020204" pitchFamily="34" charset="0"/>
              </a:rPr>
              <a:t>Somatisation disorders, including functional syndromes</a:t>
            </a:r>
          </a:p>
          <a:p>
            <a:r>
              <a:rPr lang="en-GB" sz="2000" dirty="0"/>
              <a:t>Assessing capacity and using Mental Capacity Act;</a:t>
            </a:r>
          </a:p>
          <a:p>
            <a:r>
              <a:rPr lang="en-GB" sz="2000" dirty="0"/>
              <a:t>Mental Health Act 1983 </a:t>
            </a:r>
          </a:p>
          <a:p>
            <a:r>
              <a:rPr lang="en-GB" sz="2000" dirty="0"/>
              <a:t>Relevant ethical framework around difficult decision-making, </a:t>
            </a:r>
          </a:p>
          <a:p>
            <a:r>
              <a:rPr lang="en-GB" sz="2000" dirty="0"/>
              <a:t>Understanding that physical disease can present with psychiatric symptoms </a:t>
            </a:r>
          </a:p>
          <a:p>
            <a:r>
              <a:rPr lang="en-GB" sz="2000" dirty="0"/>
              <a:t>Serious adverse effects of common psychotropic medications</a:t>
            </a:r>
          </a:p>
          <a:p>
            <a:r>
              <a:rPr lang="en-GB" sz="2000" dirty="0"/>
              <a:t>Communicating with and managing a disturbed or challenging patient </a:t>
            </a:r>
          </a:p>
          <a:p>
            <a:r>
              <a:rPr lang="en-GB" sz="2000" dirty="0"/>
              <a:t>Manage risk - mental health patients to themselves and to others</a:t>
            </a:r>
          </a:p>
          <a:p>
            <a:r>
              <a:rPr lang="en-GB" sz="2000" dirty="0"/>
              <a:t>Explaining a diagnosis to a patient (or carer) who has Medically Unexplained Symptoms (MUS) or a non-organic cause for their symptoms, e.g. panic disorder presenting as chest pain.</a:t>
            </a:r>
          </a:p>
          <a:p>
            <a:pPr marL="0" indent="0">
              <a:buNone/>
            </a:pPr>
            <a:endParaRPr lang="en-GB" sz="2000" dirty="0"/>
          </a:p>
        </p:txBody>
      </p:sp>
    </p:spTree>
    <p:extLst>
      <p:ext uri="{BB962C8B-B14F-4D97-AF65-F5344CB8AC3E}">
        <p14:creationId xmlns:p14="http://schemas.microsoft.com/office/powerpoint/2010/main" val="1383588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C90210-D600-6FCB-FAEE-174C109AB30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228D31-AD55-3C97-F023-74D7B2C4E8C7}"/>
              </a:ext>
            </a:extLst>
          </p:cNvPr>
          <p:cNvSpPr>
            <a:spLocks noGrp="1"/>
          </p:cNvSpPr>
          <p:nvPr>
            <p:ph idx="1"/>
          </p:nvPr>
        </p:nvSpPr>
        <p:spPr>
          <a:xfrm>
            <a:off x="444751" y="1396721"/>
            <a:ext cx="11302497" cy="5004079"/>
          </a:xfrm>
        </p:spPr>
        <p:txBody>
          <a:bodyPr>
            <a:normAutofit/>
          </a:bodyPr>
          <a:lstStyle/>
          <a:p>
            <a:pPr marL="0" lvl="0" indent="0">
              <a:lnSpc>
                <a:spcPct val="115000"/>
              </a:lnSpc>
              <a:spcBef>
                <a:spcPts val="0"/>
              </a:spcBef>
              <a:spcAft>
                <a:spcPts val="1200"/>
              </a:spcAft>
              <a:buNone/>
            </a:pPr>
            <a:r>
              <a:rPr lang="en-GB" sz="2800" b="1" dirty="0" err="1">
                <a:latin typeface="Arial" panose="020B0604020202020204" pitchFamily="34" charset="0"/>
                <a:ea typeface="Calibri"/>
                <a:cs typeface="Arial" panose="020B0604020202020204" pitchFamily="34" charset="0"/>
              </a:rPr>
              <a:t>RCPsych</a:t>
            </a:r>
            <a:r>
              <a:rPr lang="en-GB" sz="2800" b="1" dirty="0">
                <a:latin typeface="Arial" panose="020B0604020202020204" pitchFamily="34" charset="0"/>
                <a:ea typeface="Calibri"/>
                <a:cs typeface="Arial" panose="020B0604020202020204" pitchFamily="34" charset="0"/>
              </a:rPr>
              <a:t> anticipates you should be able to:</a:t>
            </a:r>
          </a:p>
          <a:p>
            <a:pPr lvl="0">
              <a:lnSpc>
                <a:spcPct val="100000"/>
              </a:lnSpc>
              <a:spcBef>
                <a:spcPts val="0"/>
              </a:spcBef>
              <a:spcAft>
                <a:spcPts val="1200"/>
              </a:spcAft>
            </a:pPr>
            <a:r>
              <a:rPr lang="en-GB" sz="2400" dirty="0">
                <a:latin typeface="Arial" panose="020B0604020202020204" pitchFamily="34" charset="0"/>
                <a:ea typeface="Calibri"/>
                <a:cs typeface="Arial" panose="020B0604020202020204" pitchFamily="34" charset="0"/>
              </a:rPr>
              <a:t>Elicit a basic clinical history for a common psychiatric disorder</a:t>
            </a:r>
          </a:p>
          <a:p>
            <a:pPr lvl="0">
              <a:lnSpc>
                <a:spcPct val="100000"/>
              </a:lnSpc>
              <a:spcBef>
                <a:spcPts val="0"/>
              </a:spcBef>
              <a:spcAft>
                <a:spcPts val="1200"/>
              </a:spcAft>
            </a:pPr>
            <a:r>
              <a:rPr lang="en-GB" sz="2400" dirty="0">
                <a:latin typeface="Arial" panose="020B0604020202020204" pitchFamily="34" charset="0"/>
                <a:ea typeface="Calibri"/>
                <a:cs typeface="Arial" panose="020B0604020202020204" pitchFamily="34" charset="0"/>
              </a:rPr>
              <a:t>Perform a mental state examination for a common psychiatric disorder</a:t>
            </a:r>
          </a:p>
          <a:p>
            <a:pPr lvl="0">
              <a:lnSpc>
                <a:spcPct val="100000"/>
              </a:lnSpc>
              <a:spcBef>
                <a:spcPts val="0"/>
              </a:spcBef>
              <a:spcAft>
                <a:spcPts val="1200"/>
              </a:spcAft>
            </a:pPr>
            <a:r>
              <a:rPr lang="en-GB" sz="2400" dirty="0">
                <a:latin typeface="Arial" panose="020B0604020202020204" pitchFamily="34" charset="0"/>
                <a:ea typeface="Calibri"/>
                <a:cs typeface="Arial" panose="020B0604020202020204" pitchFamily="34" charset="0"/>
              </a:rPr>
              <a:t>Perform a cognitive screening assessment</a:t>
            </a:r>
          </a:p>
          <a:p>
            <a:pPr lvl="0">
              <a:lnSpc>
                <a:spcPct val="100000"/>
              </a:lnSpc>
              <a:spcBef>
                <a:spcPts val="0"/>
              </a:spcBef>
              <a:spcAft>
                <a:spcPts val="1200"/>
              </a:spcAft>
            </a:pPr>
            <a:r>
              <a:rPr lang="en-GB" sz="2400" dirty="0">
                <a:latin typeface="Arial" panose="020B0604020202020204" pitchFamily="34" charset="0"/>
                <a:ea typeface="Calibri"/>
                <a:cs typeface="Arial" panose="020B0604020202020204" pitchFamily="34" charset="0"/>
              </a:rPr>
              <a:t>Perform a risk assessment</a:t>
            </a:r>
          </a:p>
          <a:p>
            <a:pPr lvl="0">
              <a:lnSpc>
                <a:spcPct val="100000"/>
              </a:lnSpc>
              <a:spcBef>
                <a:spcPts val="0"/>
              </a:spcBef>
              <a:spcAft>
                <a:spcPts val="1200"/>
              </a:spcAft>
            </a:pPr>
            <a:r>
              <a:rPr lang="en-GB" sz="2400" dirty="0">
                <a:latin typeface="Arial" panose="020B0604020202020204" pitchFamily="34" charset="0"/>
                <a:ea typeface="Calibri"/>
                <a:cs typeface="Arial" panose="020B0604020202020204" pitchFamily="34" charset="0"/>
              </a:rPr>
              <a:t>Make a concise case presentation and initial management plan for a common </a:t>
            </a:r>
          </a:p>
          <a:p>
            <a:pPr lvl="0">
              <a:lnSpc>
                <a:spcPct val="100000"/>
              </a:lnSpc>
              <a:spcBef>
                <a:spcPts val="0"/>
              </a:spcBef>
              <a:spcAft>
                <a:spcPts val="1200"/>
              </a:spcAft>
            </a:pPr>
            <a:r>
              <a:rPr lang="en-GB" sz="2400" dirty="0">
                <a:latin typeface="Arial" panose="020B0604020202020204" pitchFamily="34" charset="0"/>
                <a:ea typeface="Calibri"/>
                <a:cs typeface="Arial" panose="020B0604020202020204" pitchFamily="34" charset="0"/>
              </a:rPr>
              <a:t>Psychiatric disorder</a:t>
            </a:r>
          </a:p>
          <a:p>
            <a:pPr lvl="0">
              <a:lnSpc>
                <a:spcPct val="100000"/>
              </a:lnSpc>
              <a:spcBef>
                <a:spcPts val="0"/>
              </a:spcBef>
              <a:spcAft>
                <a:spcPts val="1200"/>
              </a:spcAft>
            </a:pPr>
            <a:r>
              <a:rPr lang="en-GB" sz="2400" dirty="0">
                <a:latin typeface="Arial" panose="020B0604020202020204" pitchFamily="34" charset="0"/>
                <a:ea typeface="Calibri"/>
                <a:cs typeface="Arial" panose="020B0604020202020204" pitchFamily="34" charset="0"/>
              </a:rPr>
              <a:t>Write an accurate and concise report, assessment or referral</a:t>
            </a:r>
          </a:p>
          <a:p>
            <a:pPr marL="0" indent="0">
              <a:buNone/>
            </a:pPr>
            <a:endParaRPr lang="en-GB" sz="2000" dirty="0"/>
          </a:p>
        </p:txBody>
      </p:sp>
    </p:spTree>
    <p:extLst>
      <p:ext uri="{BB962C8B-B14F-4D97-AF65-F5344CB8AC3E}">
        <p14:creationId xmlns:p14="http://schemas.microsoft.com/office/powerpoint/2010/main" val="2909677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19D2B5-8DCC-4DE0-FCAF-9B3769EB32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A563F1-E9D5-1973-9B89-CB467BCD256B}"/>
              </a:ext>
            </a:extLst>
          </p:cNvPr>
          <p:cNvSpPr>
            <a:spLocks noGrp="1"/>
          </p:cNvSpPr>
          <p:nvPr>
            <p:ph type="title"/>
          </p:nvPr>
        </p:nvSpPr>
        <p:spPr>
          <a:xfrm>
            <a:off x="421741" y="365125"/>
            <a:ext cx="8939542" cy="1463675"/>
          </a:xfrm>
        </p:spPr>
        <p:txBody>
          <a:bodyPr/>
          <a:lstStyle/>
          <a:p>
            <a:r>
              <a:rPr lang="en-GB" sz="4000" dirty="0"/>
              <a:t>Extras</a:t>
            </a:r>
            <a:endParaRPr lang="en-GB" dirty="0"/>
          </a:p>
        </p:txBody>
      </p:sp>
      <p:sp>
        <p:nvSpPr>
          <p:cNvPr id="3" name="Content Placeholder 2">
            <a:extLst>
              <a:ext uri="{FF2B5EF4-FFF2-40B4-BE49-F238E27FC236}">
                <a16:creationId xmlns:a16="http://schemas.microsoft.com/office/drawing/2014/main" id="{504E10F1-2EA6-AF9A-2014-3691255C7560}"/>
              </a:ext>
            </a:extLst>
          </p:cNvPr>
          <p:cNvSpPr>
            <a:spLocks noGrp="1"/>
          </p:cNvSpPr>
          <p:nvPr>
            <p:ph idx="1"/>
          </p:nvPr>
        </p:nvSpPr>
        <p:spPr>
          <a:xfrm>
            <a:off x="444751" y="1828800"/>
            <a:ext cx="11302497" cy="4572000"/>
          </a:xfrm>
        </p:spPr>
        <p:txBody>
          <a:bodyPr>
            <a:normAutofit/>
          </a:bodyPr>
          <a:lstStyle/>
          <a:p>
            <a:pPr>
              <a:spcAft>
                <a:spcPts val="600"/>
              </a:spcAft>
            </a:pPr>
            <a:r>
              <a:rPr lang="en-GB" sz="2400" dirty="0"/>
              <a:t>Shadowing other services within psychiatry</a:t>
            </a:r>
          </a:p>
          <a:p>
            <a:pPr>
              <a:spcAft>
                <a:spcPts val="600"/>
              </a:spcAft>
            </a:pPr>
            <a:r>
              <a:rPr lang="en-GB" sz="2400" dirty="0"/>
              <a:t>On calls for some (eventually all F2s)</a:t>
            </a:r>
          </a:p>
          <a:p>
            <a:pPr>
              <a:spcAft>
                <a:spcPts val="600"/>
              </a:spcAft>
            </a:pPr>
            <a:r>
              <a:rPr lang="en-GB" sz="2400" dirty="0"/>
              <a:t>Tasters that come out of study leave usually re approved</a:t>
            </a:r>
          </a:p>
          <a:p>
            <a:pPr>
              <a:spcAft>
                <a:spcPts val="600"/>
              </a:spcAft>
            </a:pPr>
            <a:r>
              <a:rPr lang="en-GB" sz="2400" dirty="0"/>
              <a:t>F1 Posts will allow acute ‘in-touch’ sessions along with regular Foundation teaching to develop the generic clinical competencies and do procedures</a:t>
            </a:r>
          </a:p>
          <a:p>
            <a:pPr>
              <a:spcAft>
                <a:spcPts val="600"/>
              </a:spcAft>
            </a:pPr>
            <a:r>
              <a:rPr lang="en-GB" sz="2400" dirty="0"/>
              <a:t>Different ways of achieving this by each Acute Trust e.g.  F1 to join the acute floor clerking team, A&amp;E or weekend on calls; </a:t>
            </a:r>
          </a:p>
          <a:p>
            <a:pPr>
              <a:spcAft>
                <a:spcPts val="600"/>
              </a:spcAft>
            </a:pPr>
            <a:r>
              <a:rPr lang="en-GB" sz="2400" dirty="0"/>
              <a:t>All Foundation doctors have 2 hours ‘personal development’ time per weekly schedule</a:t>
            </a:r>
          </a:p>
          <a:p>
            <a:pPr marL="0" indent="0">
              <a:buNone/>
            </a:pPr>
            <a:endParaRPr lang="en-GB" sz="2000" dirty="0"/>
          </a:p>
        </p:txBody>
      </p:sp>
    </p:spTree>
    <p:extLst>
      <p:ext uri="{BB962C8B-B14F-4D97-AF65-F5344CB8AC3E}">
        <p14:creationId xmlns:p14="http://schemas.microsoft.com/office/powerpoint/2010/main" val="642109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4F1A7A-9605-029C-BB97-809CC71405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11E9C0-5A64-7FE4-3188-0D9746655554}"/>
              </a:ext>
            </a:extLst>
          </p:cNvPr>
          <p:cNvSpPr>
            <a:spLocks noGrp="1"/>
          </p:cNvSpPr>
          <p:nvPr>
            <p:ph type="title"/>
          </p:nvPr>
        </p:nvSpPr>
        <p:spPr>
          <a:xfrm>
            <a:off x="421741" y="365125"/>
            <a:ext cx="8939542" cy="1463675"/>
          </a:xfrm>
        </p:spPr>
        <p:txBody>
          <a:bodyPr>
            <a:normAutofit/>
          </a:bodyPr>
          <a:lstStyle/>
          <a:p>
            <a:r>
              <a:rPr lang="en-GB" sz="4000" dirty="0"/>
              <a:t>Contact</a:t>
            </a:r>
          </a:p>
        </p:txBody>
      </p:sp>
      <p:sp>
        <p:nvSpPr>
          <p:cNvPr id="3" name="Content Placeholder 2">
            <a:extLst>
              <a:ext uri="{FF2B5EF4-FFF2-40B4-BE49-F238E27FC236}">
                <a16:creationId xmlns:a16="http://schemas.microsoft.com/office/drawing/2014/main" id="{0F8A5995-804C-6860-0B91-87BC24CB4466}"/>
              </a:ext>
            </a:extLst>
          </p:cNvPr>
          <p:cNvSpPr>
            <a:spLocks noGrp="1"/>
          </p:cNvSpPr>
          <p:nvPr>
            <p:ph idx="1"/>
          </p:nvPr>
        </p:nvSpPr>
        <p:spPr>
          <a:xfrm>
            <a:off x="83010" y="3081458"/>
            <a:ext cx="11302497" cy="1155561"/>
          </a:xfrm>
        </p:spPr>
        <p:txBody>
          <a:bodyPr>
            <a:normAutofit/>
          </a:bodyPr>
          <a:lstStyle/>
          <a:p>
            <a:pPr marL="0" indent="0" algn="ctr">
              <a:buNone/>
            </a:pPr>
            <a:r>
              <a:rPr lang="en-GB" sz="4000" dirty="0">
                <a:hlinkClick r:id="rId2"/>
              </a:rPr>
              <a:t>S.Bekas@nhs.net</a:t>
            </a:r>
            <a:endParaRPr lang="en-GB" sz="4000" dirty="0"/>
          </a:p>
        </p:txBody>
      </p:sp>
    </p:spTree>
    <p:extLst>
      <p:ext uri="{BB962C8B-B14F-4D97-AF65-F5344CB8AC3E}">
        <p14:creationId xmlns:p14="http://schemas.microsoft.com/office/powerpoint/2010/main" val="1398432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E320C1B6-91E5-7560-B78B-6AAF2D83FA68}"/>
              </a:ext>
            </a:extLst>
          </p:cNvPr>
          <p:cNvSpPr/>
          <p:nvPr/>
        </p:nvSpPr>
        <p:spPr>
          <a:xfrm>
            <a:off x="476250" y="1000125"/>
            <a:ext cx="6010275" cy="1047750"/>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dirty="0"/>
              <a:t>Thank you for your time</a:t>
            </a:r>
          </a:p>
        </p:txBody>
      </p:sp>
    </p:spTree>
    <p:extLst>
      <p:ext uri="{BB962C8B-B14F-4D97-AF65-F5344CB8AC3E}">
        <p14:creationId xmlns:p14="http://schemas.microsoft.com/office/powerpoint/2010/main" val="2833693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8B2E3E-0214-6110-0A82-D1CD96B7241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6CEC7E-A50E-DE75-3CBB-70ED3DC47DDB}"/>
              </a:ext>
            </a:extLst>
          </p:cNvPr>
          <p:cNvSpPr>
            <a:spLocks noGrp="1"/>
          </p:cNvSpPr>
          <p:nvPr>
            <p:ph idx="1"/>
          </p:nvPr>
        </p:nvSpPr>
        <p:spPr>
          <a:xfrm>
            <a:off x="444751" y="2160396"/>
            <a:ext cx="11302497" cy="3272601"/>
          </a:xfrm>
        </p:spPr>
        <p:txBody>
          <a:bodyPr>
            <a:normAutofit/>
          </a:bodyPr>
          <a:lstStyle/>
          <a:p>
            <a:pPr marL="0" indent="0">
              <a:buNone/>
            </a:pPr>
            <a:r>
              <a:rPr lang="en-GB" b="1" dirty="0">
                <a:latin typeface="Arial" panose="020B0604020202020204" pitchFamily="34" charset="0"/>
                <a:cs typeface="Arial" panose="020B0604020202020204" pitchFamily="34" charset="0"/>
              </a:rPr>
              <a:t>Dr Stavros Bekas MD MSc MA FHEA</a:t>
            </a:r>
          </a:p>
          <a:p>
            <a:pPr marL="0" indent="0">
              <a:buNone/>
            </a:pPr>
            <a:r>
              <a:rPr lang="en-GB" dirty="0">
                <a:latin typeface="Arial" panose="020B0604020202020204" pitchFamily="34" charset="0"/>
                <a:cs typeface="Arial" panose="020B0604020202020204" pitchFamily="34" charset="0"/>
              </a:rPr>
              <a:t>Foundation Programme Lead Tutor</a:t>
            </a:r>
          </a:p>
          <a:p>
            <a:pPr marL="0" indent="0">
              <a:buNone/>
            </a:pPr>
            <a:r>
              <a:rPr lang="en-GB" dirty="0">
                <a:latin typeface="Arial" panose="020B0604020202020204" pitchFamily="34" charset="0"/>
                <a:cs typeface="Arial" panose="020B0604020202020204" pitchFamily="34" charset="0"/>
              </a:rPr>
              <a:t>Lead Psychiatrist, Adult Services East Sussex</a:t>
            </a:r>
          </a:p>
          <a:p>
            <a:pPr marL="0" indent="0">
              <a:buNone/>
            </a:pPr>
            <a:endParaRPr lang="en-GB" sz="2000" dirty="0"/>
          </a:p>
        </p:txBody>
      </p:sp>
    </p:spTree>
    <p:extLst>
      <p:ext uri="{BB962C8B-B14F-4D97-AF65-F5344CB8AC3E}">
        <p14:creationId xmlns:p14="http://schemas.microsoft.com/office/powerpoint/2010/main" val="2806209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86D0F-EC91-7E39-193F-BDABA853440F}"/>
              </a:ext>
            </a:extLst>
          </p:cNvPr>
          <p:cNvSpPr>
            <a:spLocks noGrp="1"/>
          </p:cNvSpPr>
          <p:nvPr>
            <p:ph type="title"/>
          </p:nvPr>
        </p:nvSpPr>
        <p:spPr>
          <a:xfrm>
            <a:off x="421741" y="365125"/>
            <a:ext cx="8939542" cy="1463675"/>
          </a:xfrm>
        </p:spPr>
        <p:txBody>
          <a:bodyPr>
            <a:normAutofit/>
          </a:bodyPr>
          <a:lstStyle/>
          <a:p>
            <a:r>
              <a:rPr lang="en-GB" sz="4000" dirty="0"/>
              <a:t>The Aims of the Foundation Programme</a:t>
            </a:r>
          </a:p>
        </p:txBody>
      </p:sp>
      <p:sp>
        <p:nvSpPr>
          <p:cNvPr id="3" name="Content Placeholder 2">
            <a:extLst>
              <a:ext uri="{FF2B5EF4-FFF2-40B4-BE49-F238E27FC236}">
                <a16:creationId xmlns:a16="http://schemas.microsoft.com/office/drawing/2014/main" id="{5A84DBE8-194B-D5A1-640D-AF92002E7A95}"/>
              </a:ext>
            </a:extLst>
          </p:cNvPr>
          <p:cNvSpPr>
            <a:spLocks noGrp="1"/>
          </p:cNvSpPr>
          <p:nvPr>
            <p:ph idx="1"/>
          </p:nvPr>
        </p:nvSpPr>
        <p:spPr>
          <a:xfrm>
            <a:off x="444751" y="2270927"/>
            <a:ext cx="11302497" cy="3486778"/>
          </a:xfrm>
        </p:spPr>
        <p:txBody>
          <a:bodyPr>
            <a:normAutofit fontScale="92500" lnSpcReduction="20000"/>
          </a:bodyPr>
          <a:lstStyle/>
          <a:p>
            <a:pPr marL="0" indent="0">
              <a:buNone/>
            </a:pPr>
            <a:r>
              <a:rPr lang="en-GB" sz="2600" dirty="0"/>
              <a:t>The UK Foundation Programme is designed to support the transition from medical student to a doctor that is:</a:t>
            </a:r>
          </a:p>
          <a:p>
            <a:pPr marL="0" indent="0">
              <a:buNone/>
            </a:pPr>
            <a:endParaRPr lang="en-GB" sz="2600" dirty="0"/>
          </a:p>
          <a:p>
            <a:r>
              <a:rPr lang="en-GB" sz="2600" dirty="0"/>
              <a:t>an accountable, capable and compassionate clinician;</a:t>
            </a:r>
          </a:p>
          <a:p>
            <a:r>
              <a:rPr lang="en-GB" sz="2600" dirty="0"/>
              <a:t>a valuable member of healthcare workforce and;</a:t>
            </a:r>
          </a:p>
          <a:p>
            <a:r>
              <a:rPr lang="en-GB" sz="2600" dirty="0"/>
              <a:t>a professional, responsible for their own practice and portfolio development.</a:t>
            </a:r>
          </a:p>
          <a:p>
            <a:endParaRPr lang="en-GB" sz="2600" dirty="0"/>
          </a:p>
          <a:p>
            <a:pPr marL="0" indent="0">
              <a:buNone/>
            </a:pPr>
            <a:r>
              <a:rPr lang="en-GB" sz="2600" dirty="0"/>
              <a:t>These form the three Higher Level Outcomes (HLOs) of the Foundation Programme.</a:t>
            </a:r>
          </a:p>
          <a:p>
            <a:endParaRPr lang="en-GB" sz="2000" dirty="0"/>
          </a:p>
        </p:txBody>
      </p:sp>
    </p:spTree>
    <p:extLst>
      <p:ext uri="{BB962C8B-B14F-4D97-AF65-F5344CB8AC3E}">
        <p14:creationId xmlns:p14="http://schemas.microsoft.com/office/powerpoint/2010/main" val="4092284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76616B-CB23-FAD7-6978-0D552A5629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24D667-1457-9B88-EF56-489BAF485B7A}"/>
              </a:ext>
            </a:extLst>
          </p:cNvPr>
          <p:cNvSpPr>
            <a:spLocks noGrp="1"/>
          </p:cNvSpPr>
          <p:nvPr>
            <p:ph type="title"/>
          </p:nvPr>
        </p:nvSpPr>
        <p:spPr>
          <a:xfrm>
            <a:off x="444751" y="686673"/>
            <a:ext cx="8939542" cy="1463675"/>
          </a:xfrm>
        </p:spPr>
        <p:txBody>
          <a:bodyPr>
            <a:normAutofit/>
          </a:bodyPr>
          <a:lstStyle/>
          <a:p>
            <a:r>
              <a:rPr lang="en-GB" sz="4000" dirty="0"/>
              <a:t>Sussex Partnership NHS Foundation Trust</a:t>
            </a:r>
          </a:p>
        </p:txBody>
      </p:sp>
      <p:sp>
        <p:nvSpPr>
          <p:cNvPr id="3" name="Content Placeholder 2">
            <a:extLst>
              <a:ext uri="{FF2B5EF4-FFF2-40B4-BE49-F238E27FC236}">
                <a16:creationId xmlns:a16="http://schemas.microsoft.com/office/drawing/2014/main" id="{002513B0-7740-4681-9535-3C084277B076}"/>
              </a:ext>
            </a:extLst>
          </p:cNvPr>
          <p:cNvSpPr>
            <a:spLocks noGrp="1"/>
          </p:cNvSpPr>
          <p:nvPr>
            <p:ph idx="1"/>
          </p:nvPr>
        </p:nvSpPr>
        <p:spPr>
          <a:xfrm>
            <a:off x="444751" y="2270927"/>
            <a:ext cx="11302497" cy="3486778"/>
          </a:xfrm>
        </p:spPr>
        <p:txBody>
          <a:bodyPr>
            <a:normAutofit/>
          </a:bodyPr>
          <a:lstStyle/>
          <a:p>
            <a:pPr eaLnBrk="0" fontAlgn="base" hangingPunct="0">
              <a:lnSpc>
                <a:spcPct val="100000"/>
              </a:lnSpc>
              <a:spcBef>
                <a:spcPct val="0"/>
              </a:spcBef>
              <a:spcAft>
                <a:spcPct val="0"/>
              </a:spcAft>
            </a:pPr>
            <a:r>
              <a:rPr kumimoji="0" lang="en-US" altLang="en-US" sz="2400" b="0" i="0" u="sng" strike="noStrike" cap="none" normalizeH="0" baseline="0" dirty="0">
                <a:ln>
                  <a:noFill/>
                </a:ln>
                <a:effectLst/>
                <a:latin typeface="Arial" panose="020B0604020202020204" pitchFamily="34" charset="0"/>
                <a:hlinkClick r:id="rId2" tooltip="Child and adolescent mental health services (CAMHS)">
                  <a:extLst>
                    <a:ext uri="{A12FA001-AC4F-418D-AE19-62706E023703}">
                      <ahyp:hlinkClr xmlns:ahyp="http://schemas.microsoft.com/office/drawing/2018/hyperlinkcolor" val="tx"/>
                    </a:ext>
                  </a:extLst>
                </a:hlinkClick>
              </a:rPr>
              <a:t>All ‘psychiatry’ placements </a:t>
            </a:r>
            <a:r>
              <a:rPr lang="en-US" altLang="en-US" sz="2400" u="sng" dirty="0">
                <a:effectLst/>
                <a:latin typeface="Arial" panose="020B0604020202020204" pitchFamily="34" charset="0"/>
                <a:hlinkClick r:id="rId2" tooltip="Child and adolescent mental health services (CAMHS)">
                  <a:extLst>
                    <a:ext uri="{A12FA001-AC4F-418D-AE19-62706E023703}">
                      <ahyp:hlinkClr xmlns:ahyp="http://schemas.microsoft.com/office/drawing/2018/hyperlinkcolor" val="tx"/>
                    </a:ext>
                  </a:extLst>
                </a:hlinkClick>
              </a:rPr>
              <a:t>in the Sussex KSS area are offered here</a:t>
            </a:r>
          </a:p>
          <a:p>
            <a:pPr eaLnBrk="0" fontAlgn="base" hangingPunct="0">
              <a:lnSpc>
                <a:spcPct val="100000"/>
              </a:lnSpc>
              <a:spcBef>
                <a:spcPct val="0"/>
              </a:spcBef>
              <a:spcAft>
                <a:spcPct val="0"/>
              </a:spcAft>
            </a:pPr>
            <a:r>
              <a:rPr kumimoji="0" lang="en-US" altLang="en-US" sz="2400" b="0" i="0" u="sng" strike="noStrike" cap="none" normalizeH="0" baseline="0" dirty="0">
                <a:ln>
                  <a:noFill/>
                </a:ln>
                <a:effectLst/>
                <a:latin typeface="Arial" panose="020B0604020202020204" pitchFamily="34" charset="0"/>
                <a:hlinkClick r:id="rId2" tooltip="Child and adolescent mental health services (CAMHS)">
                  <a:extLst>
                    <a:ext uri="{A12FA001-AC4F-418D-AE19-62706E023703}">
                      <ahyp:hlinkClr xmlns:ahyp="http://schemas.microsoft.com/office/drawing/2018/hyperlinkcolor" val="tx"/>
                    </a:ext>
                  </a:extLst>
                </a:hlinkClick>
              </a:rPr>
              <a:t>Child and adolescent mental health services (CAMHS)</a:t>
            </a:r>
            <a:r>
              <a:rPr kumimoji="0" lang="en-US" altLang="en-US" sz="2400" b="0" i="0" u="sng" strike="noStrike" cap="none" normalizeH="0" baseline="0" dirty="0">
                <a:ln>
                  <a:noFill/>
                </a:ln>
                <a:effectLst/>
                <a:latin typeface="Arial" panose="020B0604020202020204" pitchFamily="34" charset="0"/>
              </a:rPr>
              <a:t> </a:t>
            </a:r>
          </a:p>
          <a:p>
            <a:pPr eaLnBrk="0" fontAlgn="base" hangingPunct="0">
              <a:lnSpc>
                <a:spcPct val="100000"/>
              </a:lnSpc>
              <a:spcBef>
                <a:spcPct val="0"/>
              </a:spcBef>
              <a:spcAft>
                <a:spcPct val="0"/>
              </a:spcAft>
            </a:pPr>
            <a:r>
              <a:rPr kumimoji="0" lang="en-US" altLang="en-US" sz="2400" b="0" i="0" u="sng" strike="noStrike" cap="none" normalizeH="0" baseline="0" dirty="0">
                <a:ln>
                  <a:noFill/>
                </a:ln>
                <a:effectLst/>
                <a:latin typeface="Arial" panose="020B0604020202020204" pitchFamily="34" charset="0"/>
                <a:hlinkClick r:id="rId3" tooltip="Community based services">
                  <a:extLst>
                    <a:ext uri="{A12FA001-AC4F-418D-AE19-62706E023703}">
                      <ahyp:hlinkClr xmlns:ahyp="http://schemas.microsoft.com/office/drawing/2018/hyperlinkcolor" val="tx"/>
                    </a:ext>
                  </a:extLst>
                </a:hlinkClick>
              </a:rPr>
              <a:t>Community based services</a:t>
            </a:r>
            <a:r>
              <a:rPr kumimoji="0" lang="en-US" altLang="en-US" sz="2400" b="0" i="0" u="sng" strike="noStrike" cap="none" normalizeH="0" baseline="0" dirty="0">
                <a:ln>
                  <a:noFill/>
                </a:ln>
                <a:effectLst/>
                <a:latin typeface="Arial" panose="020B0604020202020204" pitchFamily="34" charset="0"/>
              </a:rPr>
              <a:t> </a:t>
            </a:r>
          </a:p>
          <a:p>
            <a:pPr eaLnBrk="0" fontAlgn="base" hangingPunct="0">
              <a:lnSpc>
                <a:spcPct val="100000"/>
              </a:lnSpc>
              <a:spcBef>
                <a:spcPct val="0"/>
              </a:spcBef>
              <a:spcAft>
                <a:spcPct val="0"/>
              </a:spcAft>
            </a:pPr>
            <a:r>
              <a:rPr kumimoji="0" lang="en-US" altLang="en-US" sz="2400" b="0" i="0" u="sng" strike="noStrike" cap="none" normalizeH="0" baseline="0" dirty="0">
                <a:ln>
                  <a:noFill/>
                </a:ln>
                <a:effectLst/>
                <a:latin typeface="Arial" panose="020B0604020202020204" pitchFamily="34" charset="0"/>
                <a:hlinkClick r:id="rId4" tooltip="Inpatient services">
                  <a:extLst>
                    <a:ext uri="{A12FA001-AC4F-418D-AE19-62706E023703}">
                      <ahyp:hlinkClr xmlns:ahyp="http://schemas.microsoft.com/office/drawing/2018/hyperlinkcolor" val="tx"/>
                    </a:ext>
                  </a:extLst>
                </a:hlinkClick>
              </a:rPr>
              <a:t>Inpatient services</a:t>
            </a:r>
            <a:r>
              <a:rPr kumimoji="0" lang="en-US" altLang="en-US" sz="2400" b="0" i="0" u="sng" strike="noStrike" cap="none" normalizeH="0" baseline="0" dirty="0">
                <a:ln>
                  <a:noFill/>
                </a:ln>
                <a:effectLst/>
                <a:latin typeface="Arial" panose="020B0604020202020204" pitchFamily="34" charset="0"/>
              </a:rPr>
              <a:t> </a:t>
            </a:r>
          </a:p>
          <a:p>
            <a:pPr eaLnBrk="0" fontAlgn="base" hangingPunct="0">
              <a:lnSpc>
                <a:spcPct val="100000"/>
              </a:lnSpc>
              <a:spcBef>
                <a:spcPct val="0"/>
              </a:spcBef>
              <a:spcAft>
                <a:spcPct val="0"/>
              </a:spcAft>
            </a:pPr>
            <a:r>
              <a:rPr kumimoji="0" lang="en-US" altLang="en-US" sz="2400" b="0" i="0" u="sng" strike="noStrike" cap="none" normalizeH="0" baseline="0" dirty="0">
                <a:ln>
                  <a:noFill/>
                </a:ln>
                <a:effectLst/>
                <a:latin typeface="Arial" panose="020B0604020202020204" pitchFamily="34" charset="0"/>
                <a:hlinkClick r:id="rId5" tooltip="Specialist older adults and dementia services">
                  <a:extLst>
                    <a:ext uri="{A12FA001-AC4F-418D-AE19-62706E023703}">
                      <ahyp:hlinkClr xmlns:ahyp="http://schemas.microsoft.com/office/drawing/2018/hyperlinkcolor" val="tx"/>
                    </a:ext>
                  </a:extLst>
                </a:hlinkClick>
              </a:rPr>
              <a:t>Specialist older adults and dementia services</a:t>
            </a:r>
            <a:r>
              <a:rPr kumimoji="0" lang="en-US" altLang="en-US" sz="2400" b="0" i="0" u="sng" strike="noStrike" cap="none" normalizeH="0" baseline="0" dirty="0">
                <a:ln>
                  <a:noFill/>
                </a:ln>
                <a:effectLst/>
                <a:latin typeface="Arial" panose="020B0604020202020204" pitchFamily="34" charset="0"/>
              </a:rPr>
              <a:t> </a:t>
            </a:r>
          </a:p>
          <a:p>
            <a:pPr eaLnBrk="0" fontAlgn="base" hangingPunct="0">
              <a:lnSpc>
                <a:spcPct val="100000"/>
              </a:lnSpc>
              <a:spcBef>
                <a:spcPct val="0"/>
              </a:spcBef>
              <a:spcAft>
                <a:spcPct val="0"/>
              </a:spcAft>
            </a:pPr>
            <a:r>
              <a:rPr kumimoji="0" lang="en-US" altLang="en-US" sz="2400" b="0" i="0" u="sng" strike="noStrike" cap="none" normalizeH="0" baseline="0" dirty="0">
                <a:ln>
                  <a:noFill/>
                </a:ln>
                <a:effectLst/>
                <a:latin typeface="Arial" panose="020B0604020202020204" pitchFamily="34" charset="0"/>
                <a:hlinkClick r:id="rId6" tooltip="Specialist services">
                  <a:extLst>
                    <a:ext uri="{A12FA001-AC4F-418D-AE19-62706E023703}">
                      <ahyp:hlinkClr xmlns:ahyp="http://schemas.microsoft.com/office/drawing/2018/hyperlinkcolor" val="tx"/>
                    </a:ext>
                  </a:extLst>
                </a:hlinkClick>
              </a:rPr>
              <a:t>Specialist services</a:t>
            </a:r>
            <a:r>
              <a:rPr kumimoji="0" lang="en-US" altLang="en-US" sz="2400" b="0" i="0" u="sng" strike="noStrike" cap="none" normalizeH="0" baseline="0" dirty="0">
                <a:ln>
                  <a:noFill/>
                </a:ln>
                <a:effectLst/>
                <a:latin typeface="Arial" panose="020B0604020202020204" pitchFamily="34" charset="0"/>
              </a:rPr>
              <a:t> </a:t>
            </a:r>
          </a:p>
          <a:p>
            <a:pPr eaLnBrk="0" fontAlgn="base" hangingPunct="0">
              <a:lnSpc>
                <a:spcPct val="100000"/>
              </a:lnSpc>
              <a:spcBef>
                <a:spcPct val="0"/>
              </a:spcBef>
              <a:spcAft>
                <a:spcPct val="0"/>
              </a:spcAft>
            </a:pPr>
            <a:r>
              <a:rPr kumimoji="0" lang="en-US" altLang="en-US" sz="2400" b="0" i="0" u="sng" strike="noStrike" cap="none" normalizeH="0" baseline="0" dirty="0">
                <a:ln>
                  <a:noFill/>
                </a:ln>
                <a:effectLst/>
                <a:latin typeface="Arial" panose="020B0604020202020204" pitchFamily="34" charset="0"/>
                <a:hlinkClick r:id="rId7" tooltip="Urgent care services">
                  <a:extLst>
                    <a:ext uri="{A12FA001-AC4F-418D-AE19-62706E023703}">
                      <ahyp:hlinkClr xmlns:ahyp="http://schemas.microsoft.com/office/drawing/2018/hyperlinkcolor" val="tx"/>
                    </a:ext>
                  </a:extLst>
                </a:hlinkClick>
              </a:rPr>
              <a:t>Urgent care services</a:t>
            </a:r>
            <a:r>
              <a:rPr kumimoji="0" lang="en-US" altLang="en-US" sz="2400" b="0" i="0" u="sng" strike="noStrike" cap="none" normalizeH="0" baseline="0" dirty="0">
                <a:ln>
                  <a:noFill/>
                </a:ln>
                <a:effectLst/>
                <a:latin typeface="Arial" panose="020B0604020202020204" pitchFamily="34" charset="0"/>
              </a:rPr>
              <a:t> </a:t>
            </a:r>
          </a:p>
          <a:p>
            <a:pPr eaLnBrk="0" fontAlgn="base" hangingPunct="0">
              <a:lnSpc>
                <a:spcPct val="100000"/>
              </a:lnSpc>
              <a:spcBef>
                <a:spcPct val="0"/>
              </a:spcBef>
              <a:spcAft>
                <a:spcPct val="0"/>
              </a:spcAft>
            </a:pPr>
            <a:r>
              <a:rPr kumimoji="0" lang="en-US" altLang="en-US" sz="2400" b="0" i="0" u="sng" strike="noStrike" cap="none" normalizeH="0" baseline="0" dirty="0">
                <a:ln>
                  <a:noFill/>
                </a:ln>
                <a:effectLst/>
                <a:latin typeface="Arial" panose="020B0604020202020204" pitchFamily="34" charset="0"/>
                <a:hlinkClick r:id="rId8" tooltip="Hospitals and locations">
                  <a:extLst>
                    <a:ext uri="{A12FA001-AC4F-418D-AE19-62706E023703}">
                      <ahyp:hlinkClr xmlns:ahyp="http://schemas.microsoft.com/office/drawing/2018/hyperlinkcolor" val="tx"/>
                    </a:ext>
                  </a:extLst>
                </a:hlinkClick>
              </a:rPr>
              <a:t>Hospitals</a:t>
            </a:r>
            <a:r>
              <a:rPr kumimoji="0" lang="en-US" altLang="en-US" sz="2400" b="0" i="0" u="sng" strike="noStrike" cap="none" normalizeH="0" baseline="0" dirty="0">
                <a:ln>
                  <a:noFill/>
                </a:ln>
                <a:effectLst/>
                <a:latin typeface="Arial" panose="020B0604020202020204" pitchFamily="34" charset="0"/>
              </a:rPr>
              <a:t> Units</a:t>
            </a:r>
          </a:p>
          <a:p>
            <a:endParaRPr lang="en-GB" sz="2000" dirty="0"/>
          </a:p>
        </p:txBody>
      </p:sp>
    </p:spTree>
    <p:extLst>
      <p:ext uri="{BB962C8B-B14F-4D97-AF65-F5344CB8AC3E}">
        <p14:creationId xmlns:p14="http://schemas.microsoft.com/office/powerpoint/2010/main" val="2779063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A map of Sussex with our sites, locations and Integrated Community Teams">
            <a:extLst>
              <a:ext uri="{FF2B5EF4-FFF2-40B4-BE49-F238E27FC236}">
                <a16:creationId xmlns:a16="http://schemas.microsoft.com/office/drawing/2014/main" id="{DE02A405-0BEA-2B9B-30A1-1B2E6F88EA80}"/>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9" name="Rectangle: Rounded Corners 8">
            <a:extLst>
              <a:ext uri="{FF2B5EF4-FFF2-40B4-BE49-F238E27FC236}">
                <a16:creationId xmlns:a16="http://schemas.microsoft.com/office/drawing/2014/main" id="{3D6C1106-BE2F-A552-1A2B-C9BD3DC162F7}"/>
              </a:ext>
            </a:extLst>
          </p:cNvPr>
          <p:cNvSpPr/>
          <p:nvPr/>
        </p:nvSpPr>
        <p:spPr>
          <a:xfrm>
            <a:off x="193143" y="190500"/>
            <a:ext cx="3131084" cy="609600"/>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E17992BD-7AE5-C36F-3985-818B7BA95412}"/>
              </a:ext>
            </a:extLst>
          </p:cNvPr>
          <p:cNvSpPr txBox="1"/>
          <p:nvPr/>
        </p:nvSpPr>
        <p:spPr>
          <a:xfrm>
            <a:off x="245291" y="279400"/>
            <a:ext cx="3028950" cy="400110"/>
          </a:xfrm>
          <a:prstGeom prst="rect">
            <a:avLst/>
          </a:prstGeom>
          <a:noFill/>
        </p:spPr>
        <p:txBody>
          <a:bodyPr wrap="square" rtlCol="0">
            <a:spAutoFit/>
          </a:bodyPr>
          <a:lstStyle/>
          <a:p>
            <a:r>
              <a:rPr lang="en-GB" sz="2000" b="1" dirty="0">
                <a:solidFill>
                  <a:schemeClr val="bg1"/>
                </a:solidFill>
              </a:rPr>
              <a:t>Our sites and locations</a:t>
            </a:r>
          </a:p>
        </p:txBody>
      </p:sp>
    </p:spTree>
    <p:extLst>
      <p:ext uri="{BB962C8B-B14F-4D97-AF65-F5344CB8AC3E}">
        <p14:creationId xmlns:p14="http://schemas.microsoft.com/office/powerpoint/2010/main" val="3982198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ABAF91-8229-3BBD-BFF5-6F0A031E6B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03996D-86F5-A009-0FD3-A7EB7DF6A0E0}"/>
              </a:ext>
            </a:extLst>
          </p:cNvPr>
          <p:cNvSpPr>
            <a:spLocks noGrp="1"/>
          </p:cNvSpPr>
          <p:nvPr>
            <p:ph type="title"/>
          </p:nvPr>
        </p:nvSpPr>
        <p:spPr>
          <a:xfrm>
            <a:off x="421741" y="365125"/>
            <a:ext cx="8939542" cy="1463675"/>
          </a:xfrm>
        </p:spPr>
        <p:txBody>
          <a:bodyPr>
            <a:normAutofit/>
          </a:bodyPr>
          <a:lstStyle/>
          <a:p>
            <a:r>
              <a:rPr lang="en-GB" sz="4000" dirty="0"/>
              <a:t>Why psychiatry?</a:t>
            </a:r>
          </a:p>
        </p:txBody>
      </p:sp>
      <p:sp>
        <p:nvSpPr>
          <p:cNvPr id="3" name="Content Placeholder 2">
            <a:extLst>
              <a:ext uri="{FF2B5EF4-FFF2-40B4-BE49-F238E27FC236}">
                <a16:creationId xmlns:a16="http://schemas.microsoft.com/office/drawing/2014/main" id="{5004D4D1-E2BE-7F63-6AA1-538E600FAB25}"/>
              </a:ext>
            </a:extLst>
          </p:cNvPr>
          <p:cNvSpPr>
            <a:spLocks noGrp="1"/>
          </p:cNvSpPr>
          <p:nvPr>
            <p:ph idx="1"/>
          </p:nvPr>
        </p:nvSpPr>
        <p:spPr>
          <a:xfrm>
            <a:off x="444751" y="2270927"/>
            <a:ext cx="11302497" cy="3486778"/>
          </a:xfrm>
        </p:spPr>
        <p:txBody>
          <a:bodyPr>
            <a:normAutofit/>
          </a:bodyPr>
          <a:lstStyle/>
          <a:p>
            <a:pPr>
              <a:spcBef>
                <a:spcPts val="0"/>
              </a:spcBef>
              <a:spcAft>
                <a:spcPts val="2000"/>
              </a:spcAft>
            </a:pPr>
            <a:r>
              <a:rPr lang="en-GB" dirty="0">
                <a:latin typeface="Arial" panose="020B0604020202020204" pitchFamily="34" charset="0"/>
                <a:cs typeface="Arial" panose="020B0604020202020204" pitchFamily="34" charset="0"/>
              </a:rPr>
              <a:t>Mental Illness prevalence</a:t>
            </a:r>
          </a:p>
          <a:p>
            <a:pPr>
              <a:spcBef>
                <a:spcPts val="0"/>
              </a:spcBef>
              <a:spcAft>
                <a:spcPts val="2000"/>
              </a:spcAft>
            </a:pPr>
            <a:r>
              <a:rPr lang="en-GB" dirty="0">
                <a:latin typeface="Arial" panose="020B0604020202020204" pitchFamily="34" charset="0"/>
                <a:cs typeface="Arial" panose="020B0604020202020204" pitchFamily="34" charset="0"/>
              </a:rPr>
              <a:t>Integration and Community emphasis</a:t>
            </a:r>
          </a:p>
          <a:p>
            <a:pPr>
              <a:spcBef>
                <a:spcPts val="0"/>
              </a:spcBef>
              <a:spcAft>
                <a:spcPts val="2000"/>
              </a:spcAft>
            </a:pPr>
            <a:r>
              <a:rPr lang="en-GB" dirty="0">
                <a:latin typeface="Arial" panose="020B0604020202020204" pitchFamily="34" charset="0"/>
                <a:cs typeface="Arial" panose="020B0604020202020204" pitchFamily="34" charset="0"/>
              </a:rPr>
              <a:t>Generic, transferable skills</a:t>
            </a:r>
          </a:p>
          <a:p>
            <a:pPr>
              <a:spcBef>
                <a:spcPts val="0"/>
              </a:spcBef>
              <a:spcAft>
                <a:spcPts val="2000"/>
              </a:spcAft>
            </a:pPr>
            <a:r>
              <a:rPr lang="en-GB" dirty="0">
                <a:latin typeface="Arial" panose="020B0604020202020204" pitchFamily="34" charset="0"/>
                <a:cs typeface="Arial" panose="020B0604020202020204" pitchFamily="34" charset="0"/>
              </a:rPr>
              <a:t>Careers and Recruitment</a:t>
            </a:r>
          </a:p>
          <a:p>
            <a:pPr marL="0" indent="0">
              <a:buNone/>
            </a:pPr>
            <a:endParaRPr lang="en-GB" sz="2000" dirty="0"/>
          </a:p>
        </p:txBody>
      </p:sp>
    </p:spTree>
    <p:extLst>
      <p:ext uri="{BB962C8B-B14F-4D97-AF65-F5344CB8AC3E}">
        <p14:creationId xmlns:p14="http://schemas.microsoft.com/office/powerpoint/2010/main" val="419384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CE97FA-CDA8-329D-2C6F-CA54115C0E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2360CF-C162-A721-D8B1-8BC4E20A1698}"/>
              </a:ext>
            </a:extLst>
          </p:cNvPr>
          <p:cNvSpPr>
            <a:spLocks noGrp="1"/>
          </p:cNvSpPr>
          <p:nvPr>
            <p:ph type="title"/>
          </p:nvPr>
        </p:nvSpPr>
        <p:spPr>
          <a:xfrm>
            <a:off x="421741" y="365125"/>
            <a:ext cx="8939542" cy="1463675"/>
          </a:xfrm>
        </p:spPr>
        <p:txBody>
          <a:bodyPr>
            <a:normAutofit/>
          </a:bodyPr>
          <a:lstStyle/>
          <a:p>
            <a:r>
              <a:rPr lang="en-GB" sz="4000" dirty="0"/>
              <a:t>Why psychiatry?</a:t>
            </a:r>
          </a:p>
        </p:txBody>
      </p:sp>
      <p:sp>
        <p:nvSpPr>
          <p:cNvPr id="3" name="Content Placeholder 2">
            <a:extLst>
              <a:ext uri="{FF2B5EF4-FFF2-40B4-BE49-F238E27FC236}">
                <a16:creationId xmlns:a16="http://schemas.microsoft.com/office/drawing/2014/main" id="{64843480-41E2-FB54-22D7-897537E39E0B}"/>
              </a:ext>
            </a:extLst>
          </p:cNvPr>
          <p:cNvSpPr>
            <a:spLocks noGrp="1"/>
          </p:cNvSpPr>
          <p:nvPr>
            <p:ph idx="1"/>
          </p:nvPr>
        </p:nvSpPr>
        <p:spPr>
          <a:xfrm>
            <a:off x="444751" y="2274848"/>
            <a:ext cx="11302497" cy="4125951"/>
          </a:xfrm>
        </p:spPr>
        <p:txBody>
          <a:bodyPr>
            <a:normAutofit/>
          </a:bodyPr>
          <a:lstStyle/>
          <a:p>
            <a:pPr>
              <a:lnSpc>
                <a:spcPct val="100000"/>
              </a:lnSpc>
              <a:spcBef>
                <a:spcPts val="0"/>
              </a:spcBef>
              <a:spcAft>
                <a:spcPts val="600"/>
              </a:spcAft>
            </a:pPr>
            <a:r>
              <a:rPr lang="en-GB" sz="2400" b="1" dirty="0">
                <a:latin typeface="Arial" panose="020B0604020202020204" pitchFamily="34" charset="0"/>
                <a:cs typeface="Arial" panose="020B0604020202020204" pitchFamily="34" charset="0"/>
              </a:rPr>
              <a:t>Good medical practice and the foundation doctor </a:t>
            </a:r>
            <a:r>
              <a:rPr lang="en-GB" sz="2400" dirty="0">
                <a:latin typeface="Arial" panose="020B0604020202020204" pitchFamily="34" charset="0"/>
                <a:cs typeface="Arial" panose="020B0604020202020204" pitchFamily="34" charset="0"/>
              </a:rPr>
              <a:t>- covers a lot of the Curriculum based on the General Medical Council’s (GMC) documents   </a:t>
            </a:r>
          </a:p>
          <a:p>
            <a:pPr>
              <a:lnSpc>
                <a:spcPct val="100000"/>
              </a:lnSpc>
              <a:spcBef>
                <a:spcPts val="0"/>
              </a:spcBef>
              <a:spcAft>
                <a:spcPts val="600"/>
              </a:spcAft>
            </a:pPr>
            <a:endParaRPr lang="en-GB" sz="2400" dirty="0">
              <a:latin typeface="Arial" panose="020B0604020202020204" pitchFamily="34" charset="0"/>
              <a:cs typeface="Arial" panose="020B0604020202020204" pitchFamily="34" charset="0"/>
            </a:endParaRPr>
          </a:p>
          <a:p>
            <a:pPr>
              <a:lnSpc>
                <a:spcPct val="100000"/>
              </a:lnSpc>
              <a:spcBef>
                <a:spcPts val="0"/>
              </a:spcBef>
              <a:spcAft>
                <a:spcPts val="600"/>
              </a:spcAft>
            </a:pPr>
            <a:r>
              <a:rPr lang="en-GB" sz="2400" b="1" dirty="0">
                <a:latin typeface="Arial" panose="020B0604020202020204" pitchFamily="34" charset="0"/>
                <a:cs typeface="Arial" panose="020B0604020202020204" pitchFamily="34" charset="0"/>
              </a:rPr>
              <a:t>Build on undergraduate education</a:t>
            </a:r>
            <a:r>
              <a:rPr lang="en-GB" sz="2400" dirty="0">
                <a:latin typeface="Arial" panose="020B0604020202020204" pitchFamily="34" charset="0"/>
                <a:cs typeface="Arial" panose="020B0604020202020204" pitchFamily="34" charset="0"/>
              </a:rPr>
              <a:t> - by instilling recently graduated doctors with the attributes of professionalism and the primacy of patient welfare, with both acute and long-term conditions</a:t>
            </a:r>
          </a:p>
          <a:p>
            <a:pPr>
              <a:lnSpc>
                <a:spcPct val="100000"/>
              </a:lnSpc>
              <a:spcBef>
                <a:spcPts val="0"/>
              </a:spcBef>
              <a:spcAft>
                <a:spcPts val="600"/>
              </a:spcAft>
            </a:pPr>
            <a:endParaRPr lang="en-GB" sz="2400"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endParaRPr lang="en-GB" sz="2000" dirty="0"/>
          </a:p>
        </p:txBody>
      </p:sp>
    </p:spTree>
    <p:extLst>
      <p:ext uri="{BB962C8B-B14F-4D97-AF65-F5344CB8AC3E}">
        <p14:creationId xmlns:p14="http://schemas.microsoft.com/office/powerpoint/2010/main" val="3608206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31D262-841D-73A7-83D9-0F92DE2C0C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3F6D2F-F0CD-8E32-D7AD-B9E726F3EB31}"/>
              </a:ext>
            </a:extLst>
          </p:cNvPr>
          <p:cNvSpPr>
            <a:spLocks noGrp="1"/>
          </p:cNvSpPr>
          <p:nvPr>
            <p:ph type="title"/>
          </p:nvPr>
        </p:nvSpPr>
        <p:spPr>
          <a:xfrm>
            <a:off x="421741" y="365125"/>
            <a:ext cx="8939542" cy="1463675"/>
          </a:xfrm>
        </p:spPr>
        <p:txBody>
          <a:bodyPr>
            <a:normAutofit/>
          </a:bodyPr>
          <a:lstStyle/>
          <a:p>
            <a:r>
              <a:rPr lang="en-GB" sz="4000" dirty="0"/>
              <a:t>Why psychiatry?</a:t>
            </a:r>
          </a:p>
        </p:txBody>
      </p:sp>
      <p:sp>
        <p:nvSpPr>
          <p:cNvPr id="3" name="Content Placeholder 2">
            <a:extLst>
              <a:ext uri="{FF2B5EF4-FFF2-40B4-BE49-F238E27FC236}">
                <a16:creationId xmlns:a16="http://schemas.microsoft.com/office/drawing/2014/main" id="{29E82BFE-E929-1259-70DE-E7207BC9DAB1}"/>
              </a:ext>
            </a:extLst>
          </p:cNvPr>
          <p:cNvSpPr>
            <a:spLocks noGrp="1"/>
          </p:cNvSpPr>
          <p:nvPr>
            <p:ph idx="1"/>
          </p:nvPr>
        </p:nvSpPr>
        <p:spPr>
          <a:xfrm>
            <a:off x="444751" y="2160396"/>
            <a:ext cx="11302497" cy="4240404"/>
          </a:xfrm>
        </p:spPr>
        <p:txBody>
          <a:bodyPr>
            <a:normAutofit/>
          </a:bodyPr>
          <a:lstStyle/>
          <a:p>
            <a:r>
              <a:rPr lang="en-GB" sz="2400" b="1" dirty="0">
                <a:latin typeface="Arial" panose="020B0604020202020204" pitchFamily="34" charset="0"/>
                <a:cs typeface="Arial" panose="020B0604020202020204" pitchFamily="34" charset="0"/>
              </a:rPr>
              <a:t>Provides generic training </a:t>
            </a:r>
            <a:r>
              <a:rPr lang="en-GB" sz="2400" dirty="0">
                <a:latin typeface="Arial" panose="020B0604020202020204" pitchFamily="34" charset="0"/>
                <a:cs typeface="Arial" panose="020B0604020202020204" pitchFamily="34" charset="0"/>
              </a:rPr>
              <a:t>that ensures foundation doctors develop and demonstrate a range of essential interpersonal and clinical skills for managing patients with both acute and long-term conditions, regardless of the specialty</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Provides a variety of workplace experience </a:t>
            </a:r>
            <a:r>
              <a:rPr lang="en-GB" sz="2400" dirty="0">
                <a:latin typeface="Arial" panose="020B0604020202020204" pitchFamily="34" charset="0"/>
                <a:cs typeface="Arial" panose="020B0604020202020204" pitchFamily="34" charset="0"/>
              </a:rPr>
              <a:t>during your foundation programme in order to best inform career choice. </a:t>
            </a:r>
          </a:p>
          <a:p>
            <a:pPr marL="0" indent="0">
              <a:buNone/>
            </a:pPr>
            <a:endParaRPr lang="en-GB" sz="2000" dirty="0"/>
          </a:p>
        </p:txBody>
      </p:sp>
    </p:spTree>
    <p:extLst>
      <p:ext uri="{BB962C8B-B14F-4D97-AF65-F5344CB8AC3E}">
        <p14:creationId xmlns:p14="http://schemas.microsoft.com/office/powerpoint/2010/main" val="3701305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F6AA80-C495-9055-B339-C0D2F973303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0F0313-79C5-4FAD-A411-78DEF82C02D5}"/>
              </a:ext>
            </a:extLst>
          </p:cNvPr>
          <p:cNvSpPr>
            <a:spLocks noGrp="1"/>
          </p:cNvSpPr>
          <p:nvPr>
            <p:ph idx="1"/>
          </p:nvPr>
        </p:nvSpPr>
        <p:spPr>
          <a:xfrm>
            <a:off x="444751" y="1575303"/>
            <a:ext cx="11302497" cy="4825497"/>
          </a:xfrm>
        </p:spPr>
        <p:txBody>
          <a:bodyPr>
            <a:normAutofit/>
          </a:bodyPr>
          <a:lstStyle/>
          <a:p>
            <a:pPr marL="0" indent="0">
              <a:lnSpc>
                <a:spcPct val="115000"/>
              </a:lnSpc>
              <a:spcAft>
                <a:spcPts val="1000"/>
              </a:spcAft>
              <a:buNone/>
            </a:pPr>
            <a:r>
              <a:rPr lang="en-GB" sz="2400" dirty="0">
                <a:latin typeface="Arial" panose="020B0604020202020204" pitchFamily="34" charset="0"/>
                <a:ea typeface="Calibri"/>
                <a:cs typeface="Arial" panose="020B0604020202020204" pitchFamily="34" charset="0"/>
              </a:rPr>
              <a:t>The ‘parity of mental health’ and the importance of social wellbeing emphasises the importance of mental and social wellbeing on physical health and lists explicitly the areas of mental health in which FDs should acquire competence:</a:t>
            </a:r>
          </a:p>
          <a:p>
            <a:pPr>
              <a:lnSpc>
                <a:spcPct val="120000"/>
              </a:lnSpc>
              <a:spcBef>
                <a:spcPts val="0"/>
              </a:spcBef>
            </a:pPr>
            <a:r>
              <a:rPr lang="en-GB" sz="2400" dirty="0">
                <a:latin typeface="Arial" panose="020B0604020202020204" pitchFamily="34" charset="0"/>
                <a:ea typeface="Calibri"/>
                <a:cs typeface="Arial" panose="020B0604020202020204" pitchFamily="34" charset="0"/>
              </a:rPr>
              <a:t>Depression </a:t>
            </a:r>
          </a:p>
          <a:p>
            <a:pPr>
              <a:lnSpc>
                <a:spcPct val="120000"/>
              </a:lnSpc>
              <a:spcBef>
                <a:spcPts val="0"/>
              </a:spcBef>
            </a:pPr>
            <a:r>
              <a:rPr lang="en-GB" sz="2400" dirty="0">
                <a:latin typeface="Arial" panose="020B0604020202020204" pitchFamily="34" charset="0"/>
                <a:ea typeface="Calibri"/>
                <a:cs typeface="Arial" panose="020B0604020202020204" pitchFamily="34" charset="0"/>
              </a:rPr>
              <a:t>Mania</a:t>
            </a:r>
          </a:p>
          <a:p>
            <a:pPr>
              <a:lnSpc>
                <a:spcPct val="120000"/>
              </a:lnSpc>
              <a:spcBef>
                <a:spcPts val="0"/>
              </a:spcBef>
            </a:pPr>
            <a:r>
              <a:rPr lang="en-GB" sz="2400" dirty="0">
                <a:latin typeface="Arial" panose="020B0604020202020204" pitchFamily="34" charset="0"/>
                <a:ea typeface="Calibri"/>
                <a:cs typeface="Arial" panose="020B0604020202020204" pitchFamily="34" charset="0"/>
              </a:rPr>
              <a:t>Psychosis</a:t>
            </a:r>
          </a:p>
          <a:p>
            <a:pPr>
              <a:lnSpc>
                <a:spcPct val="120000"/>
              </a:lnSpc>
              <a:spcBef>
                <a:spcPts val="0"/>
              </a:spcBef>
            </a:pPr>
            <a:r>
              <a:rPr lang="en-GB" sz="2400" dirty="0">
                <a:latin typeface="Arial" panose="020B0604020202020204" pitchFamily="34" charset="0"/>
                <a:ea typeface="Calibri"/>
                <a:cs typeface="Arial" panose="020B0604020202020204" pitchFamily="34" charset="0"/>
              </a:rPr>
              <a:t>Anxiety/panic</a:t>
            </a:r>
          </a:p>
          <a:p>
            <a:pPr>
              <a:lnSpc>
                <a:spcPct val="120000"/>
              </a:lnSpc>
              <a:spcBef>
                <a:spcPts val="0"/>
              </a:spcBef>
            </a:pPr>
            <a:r>
              <a:rPr lang="en-GB" sz="2400" dirty="0">
                <a:latin typeface="Arial" panose="020B0604020202020204" pitchFamily="34" charset="0"/>
                <a:ea typeface="Calibri"/>
                <a:cs typeface="Arial" panose="020B0604020202020204" pitchFamily="34" charset="0"/>
              </a:rPr>
              <a:t>Personality disorder</a:t>
            </a:r>
          </a:p>
          <a:p>
            <a:pPr>
              <a:lnSpc>
                <a:spcPct val="120000"/>
              </a:lnSpc>
              <a:spcBef>
                <a:spcPts val="0"/>
              </a:spcBef>
            </a:pPr>
            <a:r>
              <a:rPr lang="en-GB" sz="2400" dirty="0">
                <a:latin typeface="Arial" panose="020B0604020202020204" pitchFamily="34" charset="0"/>
                <a:ea typeface="Calibri"/>
                <a:cs typeface="Arial" panose="020B0604020202020204" pitchFamily="34" charset="0"/>
              </a:rPr>
              <a:t>Delirium, dementia</a:t>
            </a:r>
          </a:p>
          <a:p>
            <a:pPr>
              <a:lnSpc>
                <a:spcPct val="120000"/>
              </a:lnSpc>
              <a:spcBef>
                <a:spcPts val="0"/>
              </a:spcBef>
            </a:pPr>
            <a:r>
              <a:rPr lang="en-GB" sz="2400" dirty="0">
                <a:latin typeface="Arial" panose="020B0604020202020204" pitchFamily="34" charset="0"/>
                <a:ea typeface="Calibri"/>
                <a:cs typeface="Arial" panose="020B0604020202020204" pitchFamily="34" charset="0"/>
              </a:rPr>
              <a:t>Eating disorders</a:t>
            </a:r>
          </a:p>
          <a:p>
            <a:pPr marL="0" indent="0">
              <a:buNone/>
            </a:pPr>
            <a:endParaRPr lang="en-GB" sz="2000" dirty="0"/>
          </a:p>
        </p:txBody>
      </p:sp>
    </p:spTree>
    <p:extLst>
      <p:ext uri="{BB962C8B-B14F-4D97-AF65-F5344CB8AC3E}">
        <p14:creationId xmlns:p14="http://schemas.microsoft.com/office/powerpoint/2010/main" val="2846090748"/>
      </p:ext>
    </p:extLst>
  </p:cSld>
  <p:clrMapOvr>
    <a:masterClrMapping/>
  </p:clrMapOvr>
</p:sld>
</file>

<file path=ppt/theme/theme1.xml><?xml version="1.0" encoding="utf-8"?>
<a:theme xmlns:a="http://schemas.openxmlformats.org/drawingml/2006/main" name="Office Theme">
  <a:themeElements>
    <a:clrScheme name="Sussex Partnership">
      <a:dk1>
        <a:sysClr val="windowText" lastClr="000000"/>
      </a:dk1>
      <a:lt1>
        <a:sysClr val="window" lastClr="FFFFFF"/>
      </a:lt1>
      <a:dk2>
        <a:srgbClr val="005EB8"/>
      </a:dk2>
      <a:lt2>
        <a:srgbClr val="E4F1FA"/>
      </a:lt2>
      <a:accent1>
        <a:srgbClr val="006747"/>
      </a:accent1>
      <a:accent2>
        <a:srgbClr val="00A9CE"/>
      </a:accent2>
      <a:accent3>
        <a:srgbClr val="78BE20"/>
      </a:accent3>
      <a:accent4>
        <a:srgbClr val="41B6E6"/>
      </a:accent4>
      <a:accent5>
        <a:srgbClr val="FFB81C"/>
      </a:accent5>
      <a:accent6>
        <a:srgbClr val="ED8B00"/>
      </a:accent6>
      <a:hlink>
        <a:srgbClr val="0072CE"/>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51B77FFF671174EA6BDAFF0635709A4" ma:contentTypeVersion="26" ma:contentTypeDescription="Create a new document." ma:contentTypeScope="" ma:versionID="5965f2c4919bc0609e0c3c195033306c">
  <xsd:schema xmlns:xsd="http://www.w3.org/2001/XMLSchema" xmlns:xs="http://www.w3.org/2001/XMLSchema" xmlns:p="http://schemas.microsoft.com/office/2006/metadata/properties" xmlns:ns2="d0e1770b-f5b5-4095-9334-ed01cb03e1ee" xmlns:ns3="adb28bee-d5fe-489b-9e7a-8ceb5dc9ebbd" xmlns:ns4="http://schemas.microsoft.com/sharepoint/v4" targetNamespace="http://schemas.microsoft.com/office/2006/metadata/properties" ma:root="true" ma:fieldsID="bb0c091d073d1b919ffd1e21dd4d4891" ns2:_="" ns3:_="" ns4:_="">
    <xsd:import namespace="d0e1770b-f5b5-4095-9334-ed01cb03e1ee"/>
    <xsd:import namespace="adb28bee-d5fe-489b-9e7a-8ceb5dc9ebbd"/>
    <xsd:import namespace="http://schemas.microsoft.com/sharepoint/v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GenerationTime" minOccurs="0"/>
                <xsd:element ref="ns2:MediaServiceEventHashCode" minOccurs="0"/>
                <xsd:element ref="ns3:TaxCatchAll" minOccurs="0"/>
                <xsd:element ref="ns2:MediaServiceDateTaken" minOccurs="0"/>
                <xsd:element ref="ns2:MediaLengthInSeconds" minOccurs="0"/>
                <xsd:element ref="ns3:_ip_UnifiedCompliancePolicyProperties" minOccurs="0"/>
                <xsd:element ref="ns3:_ip_UnifiedCompliancePolicyUIAction" minOccurs="0"/>
                <xsd:element ref="ns2:MediaServiceObjectDetectorVersions" minOccurs="0"/>
                <xsd:element ref="ns2:MediaServiceSearchProperties" minOccurs="0"/>
                <xsd:element ref="ns2:lcf76f155ced4ddcb4097134ff3c332f" minOccurs="0"/>
                <xsd:element ref="ns2:MediaServiceLocation" minOccurs="0"/>
                <xsd:element ref="ns2:MediaServiceOCR"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e1770b-f5b5-4095-9334-ed01cb03e1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descriptio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dexed="true" ma:internalName="MediaServiceLocation" ma:readOnly="true">
      <xsd:simpleType>
        <xsd:restriction base="dms:Text"/>
      </xsd:simpleType>
    </xsd:element>
    <xsd:element name="MediaServiceOCR" ma:index="24"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db28bee-d5fe-489b-9e7a-8ceb5dc9ebbd" elementFormDefault="qualified">
    <xsd:import namespace="http://schemas.microsoft.com/office/2006/documentManagement/types"/>
    <xsd:import namespace="http://schemas.microsoft.com/office/infopath/2007/PartnerControls"/>
    <xsd:element name="SharedWithUsers" ma:index="10"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77dbe632-9b29-449e-8c95-784cada7ccd6}" ma:internalName="TaxCatchAll" ma:showField="CatchAllData" ma:web="adb28bee-d5fe-489b-9e7a-8ceb5dc9ebbd">
      <xsd:complexType>
        <xsd:complexContent>
          <xsd:extension base="dms:MultiChoiceLookup">
            <xsd:sequence>
              <xsd:element name="Value" type="dms:Lookup" maxOccurs="unbounded" minOccurs="0" nillable="true"/>
            </xsd:sequence>
          </xsd:extension>
        </xsd:complexContent>
      </xsd:complexType>
    </xsd:element>
    <xsd:element name="_ip_UnifiedCompliancePolicyProperties" ma:index="18" nillable="true" ma:displayName="Unified Compliance Policy Properties" ma:internalName="_ip_UnifiedCompliancePolicyProperties" ma:readOnly="false">
      <xsd:simpleType>
        <xsd:restriction base="dms:Note"/>
      </xsd:simpleType>
    </xsd:element>
    <xsd:element name="_ip_UnifiedCompliancePolicyUIAction" ma:index="19"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5"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adb28bee-d5fe-489b-9e7a-8ceb5dc9ebbd" xsi:nil="true"/>
    <IconOverlay xmlns="http://schemas.microsoft.com/sharepoint/v4" xsi:nil="true"/>
    <_ip_UnifiedCompliancePolicyProperties xmlns="adb28bee-d5fe-489b-9e7a-8ceb5dc9ebbd" xsi:nil="true"/>
    <lcf76f155ced4ddcb4097134ff3c332f xmlns="d0e1770b-f5b5-4095-9334-ed01cb03e1ee">
      <Terms xmlns="http://schemas.microsoft.com/office/infopath/2007/PartnerControls"/>
    </lcf76f155ced4ddcb4097134ff3c332f>
    <TaxCatchAll xmlns="adb28bee-d5fe-489b-9e7a-8ceb5dc9ebbd" xsi:nil="true"/>
  </documentManagement>
</p:properties>
</file>

<file path=customXml/itemProps1.xml><?xml version="1.0" encoding="utf-8"?>
<ds:datastoreItem xmlns:ds="http://schemas.openxmlformats.org/officeDocument/2006/customXml" ds:itemID="{B6928828-0676-4EDA-92BD-024C479BADAC}"/>
</file>

<file path=customXml/itemProps2.xml><?xml version="1.0" encoding="utf-8"?>
<ds:datastoreItem xmlns:ds="http://schemas.openxmlformats.org/officeDocument/2006/customXml" ds:itemID="{D7907694-1C14-4AAA-B5C1-8052D2C6FE67}"/>
</file>

<file path=customXml/itemProps3.xml><?xml version="1.0" encoding="utf-8"?>
<ds:datastoreItem xmlns:ds="http://schemas.openxmlformats.org/officeDocument/2006/customXml" ds:itemID="{605BC631-4978-456B-85FE-7E02A2CF351C}"/>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Office Theme</Template>
  <TotalTime>1204</TotalTime>
  <Words>585</Words>
  <Application>Microsoft Office PowerPoint</Application>
  <PresentationFormat>Widescreen</PresentationFormat>
  <Paragraphs>73</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Aptos</vt:lpstr>
      <vt:lpstr>Arial</vt:lpstr>
      <vt:lpstr>Office Theme</vt:lpstr>
      <vt:lpstr>FOUNDATION PSYCHIATRY in SPFT </vt:lpstr>
      <vt:lpstr>PowerPoint Presentation</vt:lpstr>
      <vt:lpstr>The Aims of the Foundation Programme</vt:lpstr>
      <vt:lpstr>Sussex Partnership NHS Foundation Trust</vt:lpstr>
      <vt:lpstr>PowerPoint Presentation</vt:lpstr>
      <vt:lpstr>Why psychiatry?</vt:lpstr>
      <vt:lpstr>Why psychiatry?</vt:lpstr>
      <vt:lpstr>Why psychiatry?</vt:lpstr>
      <vt:lpstr>PowerPoint Presentation</vt:lpstr>
      <vt:lpstr>PowerPoint Presentation</vt:lpstr>
      <vt:lpstr>PowerPoint Presentation</vt:lpstr>
      <vt:lpstr>Extras</vt:lpstr>
      <vt:lpstr>Contact</vt:lpstr>
      <vt:lpstr>PowerPoint Presentation</vt:lpstr>
    </vt:vector>
  </TitlesOfParts>
  <Company>Sussex Partnership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HARRIS, Sam (SUSSEX PARTNERSHIP NHS FOUNDATION TRUST)</dc:creator>
  <cp:lastModifiedBy>COLDICOTT, Louise (SUSSEX PARTNERSHIP NHS FOUNDATION TRUST)</cp:lastModifiedBy>
  <cp:revision>20</cp:revision>
  <dcterms:created xsi:type="dcterms:W3CDTF">2024-11-14T14:56:02Z</dcterms:created>
  <dcterms:modified xsi:type="dcterms:W3CDTF">2025-03-07T12:48:03Z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0x010100951B77FFF671174EA6BDAFF0635709A4</vt:lpwstr>
  </property>
</Properties>
</file>