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109CE0-1746-575E-7035-AA1FA61E20D5}" v="206" dt="2025-03-14T11:56:08.035"/>
    <p1510:client id="{5D56D336-D151-07EB-17DC-F2E89986E500}" v="3" dt="2025-03-14T12:32:18.142"/>
    <p1510:client id="{CC6AE85D-09B7-E1DD-A4F4-552220FAC6E4}" v="1" dt="2025-03-14T12:02:17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ENALL, Jeff (NHS ENGLAND - T1510)" userId="S::jeff.avenall@nhs.net::2d5f38db-0337-4422-9366-060fff95d76d" providerId="AD" clId="Web-{16109CE0-1746-575E-7035-AA1FA61E20D5}"/>
    <pc:docChg chg="modSld">
      <pc:chgData name="AVENALL, Jeff (NHS ENGLAND - T1510)" userId="S::jeff.avenall@nhs.net::2d5f38db-0337-4422-9366-060fff95d76d" providerId="AD" clId="Web-{16109CE0-1746-575E-7035-AA1FA61E20D5}" dt="2025-03-14T11:56:08.035" v="146" actId="20577"/>
      <pc:docMkLst>
        <pc:docMk/>
      </pc:docMkLst>
      <pc:sldChg chg="modSp">
        <pc:chgData name="AVENALL, Jeff (NHS ENGLAND - T1510)" userId="S::jeff.avenall@nhs.net::2d5f38db-0337-4422-9366-060fff95d76d" providerId="AD" clId="Web-{16109CE0-1746-575E-7035-AA1FA61E20D5}" dt="2025-03-14T11:56:08.035" v="146" actId="20577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16109CE0-1746-575E-7035-AA1FA61E20D5}" dt="2025-03-14T11:56:08.035" v="146" actId="20577"/>
          <ac:spMkLst>
            <pc:docMk/>
            <pc:sldMk cId="2156859371" sldId="260"/>
            <ac:spMk id="5" creationId="{9A1DD859-A476-6F5F-C008-E750938A4027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0:47.819" v="7" actId="20577"/>
          <ac:spMkLst>
            <pc:docMk/>
            <pc:sldMk cId="2156859371" sldId="260"/>
            <ac:spMk id="7" creationId="{08B9C4FB-55FB-334A-3243-8E184FC0AB50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1:44.180" v="11" actId="20577"/>
          <ac:spMkLst>
            <pc:docMk/>
            <pc:sldMk cId="2156859371" sldId="260"/>
            <ac:spMk id="14" creationId="{789D47AE-B598-D1C1-51F7-6368F277D63C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0:54.429" v="8" actId="20577"/>
          <ac:spMkLst>
            <pc:docMk/>
            <pc:sldMk cId="2156859371" sldId="260"/>
            <ac:spMk id="15" creationId="{00F0BF65-2953-0E83-B892-A72FB87B0200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4:45.858" v="90" actId="20577"/>
          <ac:spMkLst>
            <pc:docMk/>
            <pc:sldMk cId="2156859371" sldId="260"/>
            <ac:spMk id="57" creationId="{6F60AAE6-4841-4FA9-84D9-FB772EB8CD26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5:18.609" v="94" actId="20577"/>
          <ac:spMkLst>
            <pc:docMk/>
            <pc:sldMk cId="2156859371" sldId="260"/>
            <ac:spMk id="58" creationId="{6C665D28-1E63-CF30-89B2-AA5B519A4B0C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5:24.078" v="96" actId="20577"/>
          <ac:spMkLst>
            <pc:docMk/>
            <pc:sldMk cId="2156859371" sldId="260"/>
            <ac:spMk id="59" creationId="{1654B252-7D7E-9BD0-449F-EA0B53C56BCE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2:00.462" v="12" actId="20577"/>
          <ac:spMkLst>
            <pc:docMk/>
            <pc:sldMk cId="2156859371" sldId="260"/>
            <ac:spMk id="68" creationId="{B7A19224-9001-0EEF-E98A-E68E2079C955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3:09.324" v="34" actId="20577"/>
          <ac:spMkLst>
            <pc:docMk/>
            <pc:sldMk cId="2156859371" sldId="260"/>
            <ac:spMk id="69" creationId="{4C2541D9-EBDA-FB38-E545-CEB447A4C088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3:58.856" v="83" actId="1076"/>
          <ac:spMkLst>
            <pc:docMk/>
            <pc:sldMk cId="2156859371" sldId="260"/>
            <ac:spMk id="71" creationId="{297E9E7A-5253-80BA-9A04-DE104B7B89E1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4:12.029" v="88" actId="20577"/>
          <ac:spMkLst>
            <pc:docMk/>
            <pc:sldMk cId="2156859371" sldId="260"/>
            <ac:spMk id="72" creationId="{06FB0A27-1B6F-4326-C372-1355260EFCD2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3:44.294" v="80" actId="20577"/>
          <ac:spMkLst>
            <pc:docMk/>
            <pc:sldMk cId="2156859371" sldId="260"/>
            <ac:spMk id="73" creationId="{3B93692B-2A8E-661C-1ACA-B6352522A106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9:08.882" v="139" actId="14100"/>
          <ac:spMkLst>
            <pc:docMk/>
            <pc:sldMk cId="2156859371" sldId="260"/>
            <ac:spMk id="76" creationId="{A27AAFF2-6339-D9FB-C967-7D182E3B75A4}"/>
          </ac:spMkLst>
        </pc:spChg>
      </pc:sldChg>
    </pc:docChg>
  </pc:docChgLst>
  <pc:docChgLst>
    <pc:chgData name="AVENALL, Jeff (NHS ENGLAND - T1510)" userId="S::jeff.avenall@nhs.net::2d5f38db-0337-4422-9366-060fff95d76d" providerId="AD" clId="Web-{5D56D336-D151-07EB-17DC-F2E89986E500}"/>
    <pc:docChg chg="modSld">
      <pc:chgData name="AVENALL, Jeff (NHS ENGLAND - T1510)" userId="S::jeff.avenall@nhs.net::2d5f38db-0337-4422-9366-060fff95d76d" providerId="AD" clId="Web-{5D56D336-D151-07EB-17DC-F2E89986E500}" dt="2025-03-14T12:32:18.142" v="2" actId="20577"/>
      <pc:docMkLst>
        <pc:docMk/>
      </pc:docMkLst>
      <pc:sldChg chg="modSp">
        <pc:chgData name="AVENALL, Jeff (NHS ENGLAND - T1510)" userId="S::jeff.avenall@nhs.net::2d5f38db-0337-4422-9366-060fff95d76d" providerId="AD" clId="Web-{5D56D336-D151-07EB-17DC-F2E89986E500}" dt="2025-03-14T12:32:18.142" v="2" actId="20577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5D56D336-D151-07EB-17DC-F2E89986E500}" dt="2025-03-14T12:32:09.673" v="1" actId="20577"/>
          <ac:spMkLst>
            <pc:docMk/>
            <pc:sldMk cId="2156859371" sldId="260"/>
            <ac:spMk id="7" creationId="{08B9C4FB-55FB-334A-3243-8E184FC0AB50}"/>
          </ac:spMkLst>
        </pc:spChg>
        <pc:spChg chg="mod">
          <ac:chgData name="AVENALL, Jeff (NHS ENGLAND - T1510)" userId="S::jeff.avenall@nhs.net::2d5f38db-0337-4422-9366-060fff95d76d" providerId="AD" clId="Web-{5D56D336-D151-07EB-17DC-F2E89986E500}" dt="2025-03-14T12:32:18.142" v="2" actId="20577"/>
          <ac:spMkLst>
            <pc:docMk/>
            <pc:sldMk cId="2156859371" sldId="260"/>
            <ac:spMk id="15" creationId="{00F0BF65-2953-0E83-B892-A72FB87B0200}"/>
          </ac:spMkLst>
        </pc:spChg>
      </pc:sldChg>
    </pc:docChg>
  </pc:docChgLst>
  <pc:docChgLst>
    <pc:chgData name="AVENALL, Jeff (NHS ENGLAND - T1510)" userId="S::jeff.avenall@nhs.net::2d5f38db-0337-4422-9366-060fff95d76d" providerId="AD" clId="Web-{CC6AE85D-09B7-E1DD-A4F4-552220FAC6E4}"/>
    <pc:docChg chg="modSld">
      <pc:chgData name="AVENALL, Jeff (NHS ENGLAND - T1510)" userId="S::jeff.avenall@nhs.net::2d5f38db-0337-4422-9366-060fff95d76d" providerId="AD" clId="Web-{CC6AE85D-09B7-E1DD-A4F4-552220FAC6E4}" dt="2025-03-14T12:02:17.096" v="0" actId="20577"/>
      <pc:docMkLst>
        <pc:docMk/>
      </pc:docMkLst>
      <pc:sldChg chg="modSp">
        <pc:chgData name="AVENALL, Jeff (NHS ENGLAND - T1510)" userId="S::jeff.avenall@nhs.net::2d5f38db-0337-4422-9366-060fff95d76d" providerId="AD" clId="Web-{CC6AE85D-09B7-E1DD-A4F4-552220FAC6E4}" dt="2025-03-14T12:02:17.096" v="0" actId="20577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CC6AE85D-09B7-E1DD-A4F4-552220FAC6E4}" dt="2025-03-14T12:02:17.096" v="0" actId="20577"/>
          <ac:spMkLst>
            <pc:docMk/>
            <pc:sldMk cId="2156859371" sldId="260"/>
            <ac:spMk id="18" creationId="{F19F354B-2617-C15A-E0D4-B54B53FA930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04B70-F6E0-43E7-9054-C82051CC7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9AB206-BCB2-4BF9-819F-33EF17461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E4811-E0E7-4FB9-8300-4A3D4C8B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D6B65-8E19-4CF0-8357-7939D7F0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17B60-8871-457B-B5E6-C196BA23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93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A6803-A091-41BB-BE99-E060DFAD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B42FE-96CD-42EA-BAEE-F22116377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61141-8932-4447-881E-86DBECAE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23F7-8C16-4F6A-BC3B-A7A4E0F3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B9E31-3205-4E02-A506-20D0453DC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21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49BA0-585E-41EA-9A9D-6CEBF21E4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AF613-3E6D-43BF-A67B-A6A95ACA5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C9147-055C-4343-B2FB-0FE0712B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BAD27-1ADB-4218-A0B5-4F4909E0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647F1-F0E0-4EDF-A0D7-4E1850D8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1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818FB-AF19-4005-8AEF-D11B8DFCC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865B2-1059-47C8-9E8F-A28BACA7F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C4C7E-47A9-448B-B22F-85DFD31E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3B078-F2A9-4989-8785-2D755C36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BE28E-5F16-478A-A7BA-A286B76D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51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A709C-7DF5-4F18-A2DE-42B0BED41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C9703-E165-4999-88E0-B8EC2847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BC131-555C-4255-8317-029761F3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5AEAB-0647-44EC-BDF5-123D0D05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83196-AAF5-4534-825B-FA52EC8D2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60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E01A5-4562-46C0-A395-22A92CBE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E2725-2752-45C5-86CE-6A8C017AAD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8ECF3-2E15-4309-B780-6898CABE5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9F06A-3AB8-41BA-9088-D008A444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65F88-F868-4EA4-82DC-58638993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3CCD2-ECD7-48B8-AE31-F35C233AC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05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77007-852A-4246-AD6A-7470946BA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20840-0D28-4157-BA5F-9C5A4A35F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28C722-C37F-4845-8C0A-DCCD8276E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09651-5BC1-4BE2-BB91-50A3B96B0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A26B3-9567-4493-93E8-F8ED69638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6D541D-3CF9-4CA9-A8FE-BB2C91E9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635913-E74E-4471-A9E8-17375AE7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33550A-4986-4834-A72A-161C46C0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0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8CDBD-E67A-4F45-BCB8-7F5362A79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BC9BB4-D6AC-4E7A-9F9F-EAB932E7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FE828-0754-4370-80AF-6F69CA5E1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803B3-D87C-4FF7-91D1-BE73B82F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00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58DCCB-4859-4638-B7B2-223AF870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34B74-E8F6-4B57-9F8B-CF13BC46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EA1A2-2ED9-4E7A-986A-3AB6212D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44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896F-EE7A-4251-A11C-B9F66632E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B9A8C-9273-400D-9A2D-06075D1F3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B7C22-E6AA-4EF5-85DB-FFFD4E0FE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5A7BA-1A3E-480F-B76F-61E884C8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34D41-8247-48E4-996A-31DA39AC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09EB6-A535-43CB-B326-CE724893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5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B42A-A3D7-450E-9DCB-6AB8F0C8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264BD-DDD9-4579-B5FA-1D2100CB3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FAFB4-55AF-43C6-BB4B-5F32E266C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93748-B899-4280-AA3A-FD5D7B26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E09D7-F3FA-4E59-AF3E-35203322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A5F6F-58EF-419A-B332-495CD223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0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875D9-E3A2-4CE0-AC12-378474D24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20318-28AF-4E1A-AD49-7E6B31434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42B01-4B76-438F-A18D-B70868182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CC81-797D-4C95-BBFE-00F2FE3FA6B6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6F16F-8310-4493-B3D2-DE6F56F96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36871-8265-49DB-867A-46A30A8282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8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ss.hee.nhs.uk/study-leave-a-z/" TargetMode="External"/><Relationship Id="rId2" Type="http://schemas.openxmlformats.org/officeDocument/2006/relationships/hyperlink" Target="https://kss.hee.nhs.uk/resources-information/study-leave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kss.hee.nhs.uk/wp-content/uploads/sites/15/2025/02/SE-KSS-Discretionary-Study-Leave-Application-form.docx" TargetMode="External"/><Relationship Id="rId4" Type="http://schemas.openxmlformats.org/officeDocument/2006/relationships/hyperlink" Target="https://kss.hee.nhs.uk/study-leave-categories-and-approved-kss-study-leave-lists-by-schoo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A8ED5-372E-B6ED-2EB5-F975C74BB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8992E57-AE65-F56C-113C-C8333A35F949}"/>
              </a:ext>
            </a:extLst>
          </p:cNvPr>
          <p:cNvCxnSpPr>
            <a:cxnSpLocks/>
          </p:cNvCxnSpPr>
          <p:nvPr/>
        </p:nvCxnSpPr>
        <p:spPr>
          <a:xfrm>
            <a:off x="7592626" y="6243917"/>
            <a:ext cx="502625" cy="527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0C55D0F-05BA-BDAD-2296-4766C3314427}"/>
              </a:ext>
            </a:extLst>
          </p:cNvPr>
          <p:cNvCxnSpPr>
            <a:cxnSpLocks/>
          </p:cNvCxnSpPr>
          <p:nvPr/>
        </p:nvCxnSpPr>
        <p:spPr>
          <a:xfrm>
            <a:off x="4961816" y="1300181"/>
            <a:ext cx="0" cy="929096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37A1E0A-8C8A-951F-9C36-88D7673528C7}"/>
              </a:ext>
            </a:extLst>
          </p:cNvPr>
          <p:cNvCxnSpPr>
            <a:cxnSpLocks/>
          </p:cNvCxnSpPr>
          <p:nvPr/>
        </p:nvCxnSpPr>
        <p:spPr>
          <a:xfrm>
            <a:off x="3282346" y="5201646"/>
            <a:ext cx="12717" cy="874063"/>
          </a:xfrm>
          <a:prstGeom prst="straightConnector1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F38882E-4334-CC2E-BDC0-EB26591259D0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5801628" y="871379"/>
            <a:ext cx="328985" cy="529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36008C7-345A-BED0-30F0-868EB500708D}"/>
              </a:ext>
            </a:extLst>
          </p:cNvPr>
          <p:cNvCxnSpPr>
            <a:cxnSpLocks/>
          </p:cNvCxnSpPr>
          <p:nvPr/>
        </p:nvCxnSpPr>
        <p:spPr>
          <a:xfrm>
            <a:off x="7371113" y="865046"/>
            <a:ext cx="37759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089BF5E-8BAF-8461-86F2-46A7F66E180A}"/>
              </a:ext>
            </a:extLst>
          </p:cNvPr>
          <p:cNvCxnSpPr>
            <a:cxnSpLocks/>
          </p:cNvCxnSpPr>
          <p:nvPr/>
        </p:nvCxnSpPr>
        <p:spPr>
          <a:xfrm>
            <a:off x="9379767" y="870849"/>
            <a:ext cx="446433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B8C741A-83BF-3E41-11C1-B3493BF3B97D}"/>
              </a:ext>
            </a:extLst>
          </p:cNvPr>
          <p:cNvCxnSpPr>
            <a:cxnSpLocks/>
          </p:cNvCxnSpPr>
          <p:nvPr/>
        </p:nvCxnSpPr>
        <p:spPr>
          <a:xfrm>
            <a:off x="8578973" y="1263361"/>
            <a:ext cx="0" cy="28906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475651A-B901-D4B6-8456-8EF23CECB9A3}"/>
              </a:ext>
            </a:extLst>
          </p:cNvPr>
          <p:cNvCxnSpPr>
            <a:cxnSpLocks/>
          </p:cNvCxnSpPr>
          <p:nvPr/>
        </p:nvCxnSpPr>
        <p:spPr>
          <a:xfrm>
            <a:off x="10996362" y="3035701"/>
            <a:ext cx="0" cy="4295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4A1A8E78-FF72-BDC7-EF29-92E80AD80CC1}"/>
              </a:ext>
            </a:extLst>
          </p:cNvPr>
          <p:cNvCxnSpPr>
            <a:cxnSpLocks/>
          </p:cNvCxnSpPr>
          <p:nvPr/>
        </p:nvCxnSpPr>
        <p:spPr>
          <a:xfrm flipH="1">
            <a:off x="7957123" y="3772351"/>
            <a:ext cx="4356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C100839-5D90-DDC6-9C68-2B613840BCD9}"/>
              </a:ext>
            </a:extLst>
          </p:cNvPr>
          <p:cNvCxnSpPr>
            <a:cxnSpLocks/>
          </p:cNvCxnSpPr>
          <p:nvPr/>
        </p:nvCxnSpPr>
        <p:spPr>
          <a:xfrm flipH="1">
            <a:off x="6006220" y="3757154"/>
            <a:ext cx="527076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98C06EF-E1DA-7D96-0E5D-9A61A2E91575}"/>
              </a:ext>
            </a:extLst>
          </p:cNvPr>
          <p:cNvCxnSpPr>
            <a:cxnSpLocks/>
          </p:cNvCxnSpPr>
          <p:nvPr/>
        </p:nvCxnSpPr>
        <p:spPr>
          <a:xfrm flipH="1">
            <a:off x="4382503" y="3757154"/>
            <a:ext cx="360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4D53750-DC28-0623-3CD4-418D7D1E53A9}"/>
              </a:ext>
            </a:extLst>
          </p:cNvPr>
          <p:cNvCxnSpPr>
            <a:cxnSpLocks/>
          </p:cNvCxnSpPr>
          <p:nvPr/>
        </p:nvCxnSpPr>
        <p:spPr>
          <a:xfrm flipV="1">
            <a:off x="5374193" y="3121147"/>
            <a:ext cx="0" cy="2174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69570FC-784F-465F-7EE1-928F55EE3EED}"/>
              </a:ext>
            </a:extLst>
          </p:cNvPr>
          <p:cNvCxnSpPr>
            <a:cxnSpLocks/>
          </p:cNvCxnSpPr>
          <p:nvPr/>
        </p:nvCxnSpPr>
        <p:spPr>
          <a:xfrm>
            <a:off x="8994023" y="4212468"/>
            <a:ext cx="0" cy="37025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97FFDCA-FA5A-9837-4D78-D9FF74B1D7FA}"/>
              </a:ext>
            </a:extLst>
          </p:cNvPr>
          <p:cNvCxnSpPr>
            <a:cxnSpLocks/>
          </p:cNvCxnSpPr>
          <p:nvPr/>
        </p:nvCxnSpPr>
        <p:spPr>
          <a:xfrm>
            <a:off x="9002988" y="2710873"/>
            <a:ext cx="0" cy="608158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884E5E-0B7B-69EF-5248-95575CAB28B8}"/>
              </a:ext>
            </a:extLst>
          </p:cNvPr>
          <p:cNvCxnSpPr>
            <a:cxnSpLocks/>
          </p:cNvCxnSpPr>
          <p:nvPr/>
        </p:nvCxnSpPr>
        <p:spPr>
          <a:xfrm>
            <a:off x="3720531" y="3967459"/>
            <a:ext cx="4244" cy="38454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BDB0990-AABE-DC07-E07C-DF0EE7BFB108}"/>
              </a:ext>
            </a:extLst>
          </p:cNvPr>
          <p:cNvCxnSpPr>
            <a:cxnSpLocks/>
          </p:cNvCxnSpPr>
          <p:nvPr/>
        </p:nvCxnSpPr>
        <p:spPr>
          <a:xfrm>
            <a:off x="10983761" y="1590407"/>
            <a:ext cx="0" cy="28222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C064CE5-7CC6-BBEF-FFFF-9B294CE05C10}"/>
              </a:ext>
            </a:extLst>
          </p:cNvPr>
          <p:cNvCxnSpPr>
            <a:cxnSpLocks/>
          </p:cNvCxnSpPr>
          <p:nvPr/>
        </p:nvCxnSpPr>
        <p:spPr>
          <a:xfrm>
            <a:off x="3299011" y="6080368"/>
            <a:ext cx="287958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123">
            <a:extLst>
              <a:ext uri="{FF2B5EF4-FFF2-40B4-BE49-F238E27FC236}">
                <a16:creationId xmlns:a16="http://schemas.microsoft.com/office/drawing/2014/main" id="{5E8083B6-FB1C-038E-9BB6-749703690347}"/>
              </a:ext>
            </a:extLst>
          </p:cNvPr>
          <p:cNvSpPr/>
          <p:nvPr/>
        </p:nvSpPr>
        <p:spPr>
          <a:xfrm>
            <a:off x="4491192" y="136645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76EDCDD-24B7-CE13-7622-F7976A67FE6F}"/>
              </a:ext>
            </a:extLst>
          </p:cNvPr>
          <p:cNvCxnSpPr>
            <a:cxnSpLocks/>
          </p:cNvCxnSpPr>
          <p:nvPr/>
        </p:nvCxnSpPr>
        <p:spPr>
          <a:xfrm>
            <a:off x="3797033" y="868727"/>
            <a:ext cx="304495" cy="1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F7F3804-D17E-7789-560E-6EE8C58781BE}"/>
              </a:ext>
            </a:extLst>
          </p:cNvPr>
          <p:cNvCxnSpPr>
            <a:cxnSpLocks/>
          </p:cNvCxnSpPr>
          <p:nvPr/>
        </p:nvCxnSpPr>
        <p:spPr>
          <a:xfrm>
            <a:off x="1809902" y="879848"/>
            <a:ext cx="308815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EDBBB92-8745-3851-D24E-54872237A318}"/>
              </a:ext>
            </a:extLst>
          </p:cNvPr>
          <p:cNvCxnSpPr>
            <a:cxnSpLocks/>
          </p:cNvCxnSpPr>
          <p:nvPr/>
        </p:nvCxnSpPr>
        <p:spPr>
          <a:xfrm>
            <a:off x="10431231" y="6241301"/>
            <a:ext cx="474368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A1DD859-A476-6F5F-C008-E750938A4027}"/>
              </a:ext>
            </a:extLst>
          </p:cNvPr>
          <p:cNvSpPr txBox="1"/>
          <p:nvPr/>
        </p:nvSpPr>
        <p:spPr>
          <a:xfrm>
            <a:off x="106501" y="0"/>
            <a:ext cx="12237119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 dirty="0">
                <a:highlight>
                  <a:srgbClr val="FFFF00"/>
                </a:highlight>
              </a:rPr>
              <a:t>DRAFT-</a:t>
            </a:r>
            <a:r>
              <a:rPr lang="en-GB" b="1" u="sng" dirty="0"/>
              <a:t> KSS Dental Trainees – Study Leave Application process</a:t>
            </a:r>
            <a:r>
              <a:rPr lang="en-GB" b="1" dirty="0"/>
              <a:t> </a:t>
            </a:r>
            <a:r>
              <a:rPr lang="en-GB" sz="1400" b="1" dirty="0">
                <a:latin typeface="Calibri  "/>
              </a:rPr>
              <a:t>(</a:t>
            </a:r>
            <a:r>
              <a:rPr lang="en-GB" sz="1400" b="1" kern="100" dirty="0">
                <a:effectLst/>
                <a:latin typeface="Calibri"/>
                <a:ea typeface="Calibri"/>
                <a:cs typeface="Times New Roman"/>
              </a:rPr>
              <a:t>all applications </a:t>
            </a:r>
            <a:r>
              <a:rPr lang="en-GB" sz="1400" b="1" kern="100" dirty="0">
                <a:latin typeface="Calibri"/>
                <a:ea typeface="Calibri"/>
                <a:cs typeface="Times New Roman"/>
              </a:rPr>
              <a:t>must be</a:t>
            </a:r>
            <a:r>
              <a:rPr lang="en-GB" sz="1400" b="1" kern="100" dirty="0">
                <a:effectLst/>
                <a:latin typeface="Calibri"/>
                <a:ea typeface="Calibri"/>
                <a:cs typeface="Times New Roman"/>
              </a:rPr>
              <a:t> made prospectively, all retrospective applications will be declined)</a:t>
            </a:r>
            <a:endParaRPr lang="en-GB" sz="1400" kern="100" dirty="0">
              <a:effectLst/>
              <a:latin typeface="Calibri"/>
              <a:ea typeface="Calibri"/>
              <a:cs typeface="Times New Roman"/>
            </a:endParaRPr>
          </a:p>
          <a:p>
            <a:endParaRPr lang="en-GB" b="1" u="sng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9C4FB-55FB-334A-3243-8E184FC0AB50}"/>
              </a:ext>
            </a:extLst>
          </p:cNvPr>
          <p:cNvSpPr/>
          <p:nvPr/>
        </p:nvSpPr>
        <p:spPr>
          <a:xfrm>
            <a:off x="191108" y="382139"/>
            <a:ext cx="1613588" cy="14117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>
                <a:solidFill>
                  <a:srgbClr val="000000"/>
                </a:solidFill>
                <a:latin typeface="Calibri"/>
              </a:rPr>
              <a:t>Dental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Trainee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wishes to apply for a study leave course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, so visits </a:t>
            </a:r>
            <a:r>
              <a:rPr lang="en-GB" sz="1100" b="0" i="0" kern="1200" cap="none" spc="0" baseline="0" dirty="0">
                <a:solidFill>
                  <a:schemeClr val="tx1"/>
                </a:solidFill>
                <a:uFillTx/>
                <a:latin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KSS Study Leave webpage 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to access guidance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in the  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A-Z</a:t>
            </a:r>
            <a:r>
              <a:rPr lang="en-GB" sz="1100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and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activity lists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CE720-4540-9563-E1BD-4D0A1EEE6834}"/>
              </a:ext>
            </a:extLst>
          </p:cNvPr>
          <p:cNvGrpSpPr/>
          <p:nvPr/>
        </p:nvGrpSpPr>
        <p:grpSpPr>
          <a:xfrm>
            <a:off x="4122233" y="364879"/>
            <a:ext cx="1679395" cy="1023582"/>
            <a:chOff x="2888776" y="1892490"/>
            <a:chExt cx="1937982" cy="1023582"/>
          </a:xfrm>
        </p:grpSpPr>
        <p:sp>
          <p:nvSpPr>
            <p:cNvPr id="9" name="Diamond 8">
              <a:extLst>
                <a:ext uri="{FF2B5EF4-FFF2-40B4-BE49-F238E27FC236}">
                  <a16:creationId xmlns:a16="http://schemas.microsoft.com/office/drawing/2014/main" id="{1CA65E87-4205-98FE-1AF4-F7C32B3EAE75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39D191-8CBC-9721-17DA-4DF2C63CC9C1}"/>
                </a:ext>
              </a:extLst>
            </p:cNvPr>
            <p:cNvSpPr txBox="1"/>
            <p:nvPr/>
          </p:nvSpPr>
          <p:spPr>
            <a:xfrm>
              <a:off x="3057795" y="2213619"/>
              <a:ext cx="1656308" cy="60993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Is the activity listed as </a:t>
              </a:r>
              <a:r>
                <a:rPr lang="en-US" sz="1100" b="1" i="0" u="none" strike="noStrike" kern="1200" cap="none" spc="0" baseline="0">
                  <a:solidFill>
                    <a:srgbClr val="0070C0"/>
                  </a:solidFill>
                  <a:uFillTx/>
                  <a:latin typeface="Calibri Light"/>
                </a:rPr>
                <a:t>MANDATORY</a:t>
              </a: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 or </a:t>
              </a:r>
              <a:r>
                <a:rPr lang="en-US" sz="1100" b="1" i="0" u="none" strike="noStrike" kern="1200" cap="none" spc="0" baseline="0">
                  <a:solidFill>
                    <a:srgbClr val="0070C0"/>
                  </a:solidFill>
                  <a:uFillTx/>
                  <a:latin typeface="Calibri Light"/>
                </a:rPr>
                <a:t>OPTIONAL</a:t>
              </a:r>
              <a:endParaRPr lang="en-GB" sz="1100" b="1" i="0" u="none" strike="noStrike" kern="1200" cap="none" spc="0" baseline="0">
                <a:solidFill>
                  <a:srgbClr val="0070C0"/>
                </a:solidFill>
                <a:uFillTx/>
                <a:latin typeface="Calibri Light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18B5071-2019-44C9-D11D-F507637D9147}"/>
              </a:ext>
            </a:extLst>
          </p:cNvPr>
          <p:cNvSpPr/>
          <p:nvPr/>
        </p:nvSpPr>
        <p:spPr>
          <a:xfrm>
            <a:off x="6170271" y="386939"/>
            <a:ext cx="1213570" cy="92199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Not on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KSS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list so therefore </a:t>
            </a:r>
            <a:r>
              <a:rPr lang="en-GB" sz="1100" b="1">
                <a:solidFill>
                  <a:srgbClr val="7030A0"/>
                </a:solidFill>
                <a:latin typeface="Calibri"/>
              </a:rPr>
              <a:t>DISCRETIONARY</a:t>
            </a:r>
            <a:r>
              <a:rPr lang="en-GB" sz="1100" b="1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(includes International).</a:t>
            </a:r>
            <a:endParaRPr lang="en-GB" sz="110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9D47AE-B598-D1C1-51F7-6368F277D63C}"/>
              </a:ext>
            </a:extLst>
          </p:cNvPr>
          <p:cNvSpPr/>
          <p:nvPr/>
        </p:nvSpPr>
        <p:spPr>
          <a:xfrm>
            <a:off x="6652942" y="1579004"/>
            <a:ext cx="2798481" cy="1440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discusses with their Educational Supervisor.  If approved by the ES, the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emails their Training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Programme Director (TPD) with the completed </a:t>
            </a:r>
            <a:r>
              <a:rPr lang="en-GB" sz="1100" dirty="0">
                <a:solidFill>
                  <a:srgbClr val="000000"/>
                </a:solidFill>
                <a:latin typeface="Calibri"/>
                <a:hlinkClick r:id="rId5"/>
              </a:rPr>
              <a:t>Discretionary Study leave Application Form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to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request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written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approval.</a:t>
            </a:r>
            <a:endParaRPr lang="en-US"/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All discretionary courses are capped at a maximum of £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1,000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</a:t>
            </a:r>
            <a:endParaRPr lang="en-GB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F0BF65-2953-0E83-B892-A72FB87B0200}"/>
              </a:ext>
            </a:extLst>
          </p:cNvPr>
          <p:cNvSpPr/>
          <p:nvPr/>
        </p:nvSpPr>
        <p:spPr>
          <a:xfrm>
            <a:off x="2134157" y="382138"/>
            <a:ext cx="1701981" cy="1599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Dental Trainee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checks if the activity is included on the applicable School’s </a:t>
            </a:r>
            <a:r>
              <a:rPr lang="en-GB" sz="1100" b="0" i="0" u="none" strike="noStrike" kern="1200" cap="none" spc="0" baseline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KSS Study Leave list</a:t>
            </a:r>
            <a:r>
              <a:rPr lang="en-GB" sz="1100" b="0" i="0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as </a:t>
            </a:r>
            <a:r>
              <a:rPr lang="en-GB" sz="1100" b="1" i="0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MANDATED/ESSENTIAL 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or </a:t>
            </a:r>
            <a:r>
              <a:rPr lang="en-GB" sz="1100" b="1" i="0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OPTIONAL/SUPPORTING </a:t>
            </a:r>
            <a:r>
              <a:rPr lang="en-GB" sz="110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the curriculum and notes the Activity Code.</a:t>
            </a: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D0E950-C973-D585-F0FC-04C170D0782C}"/>
              </a:ext>
            </a:extLst>
          </p:cNvPr>
          <p:cNvCxnSpPr>
            <a:cxnSpLocks/>
          </p:cNvCxnSpPr>
          <p:nvPr/>
        </p:nvCxnSpPr>
        <p:spPr>
          <a:xfrm flipH="1">
            <a:off x="9451424" y="2464833"/>
            <a:ext cx="1116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4B45E48-34EC-F530-8F50-56460FED8A03}"/>
              </a:ext>
            </a:extLst>
          </p:cNvPr>
          <p:cNvGrpSpPr/>
          <p:nvPr/>
        </p:nvGrpSpPr>
        <p:grpSpPr>
          <a:xfrm>
            <a:off x="7765082" y="411059"/>
            <a:ext cx="1628306" cy="901650"/>
            <a:chOff x="2888776" y="1892490"/>
            <a:chExt cx="1937982" cy="1023582"/>
          </a:xfrm>
        </p:grpSpPr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1BD4F09A-6406-1437-42F8-3368353847BB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6434B5D-115B-80F1-C4B2-F8A09D539EE7}"/>
                </a:ext>
              </a:extLst>
            </p:cNvPr>
            <p:cNvSpPr txBox="1"/>
            <p:nvPr/>
          </p:nvSpPr>
          <p:spPr>
            <a:xfrm>
              <a:off x="3124195" y="2133563"/>
              <a:ext cx="1442113" cy="430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the course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INTERNATIONAL?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229E6DD-C85B-AFF0-7CE9-610D5BAB7F47}"/>
              </a:ext>
            </a:extLst>
          </p:cNvPr>
          <p:cNvGrpSpPr/>
          <p:nvPr/>
        </p:nvGrpSpPr>
        <p:grpSpPr>
          <a:xfrm>
            <a:off x="9955346" y="1893916"/>
            <a:ext cx="2076759" cy="1142407"/>
            <a:chOff x="2888776" y="1892490"/>
            <a:chExt cx="1937982" cy="1023582"/>
          </a:xfrm>
        </p:grpSpPr>
        <p:sp>
          <p:nvSpPr>
            <p:cNvPr id="32" name="Diamond 31">
              <a:extLst>
                <a:ext uri="{FF2B5EF4-FFF2-40B4-BE49-F238E27FC236}">
                  <a16:creationId xmlns:a16="http://schemas.microsoft.com/office/drawing/2014/main" id="{38E9EF77-C4CA-1DEF-31F5-A170DE79950D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6737F11-4C84-C322-32A7-561AFE11BC1A}"/>
                </a:ext>
              </a:extLst>
            </p:cNvPr>
            <p:cNvSpPr txBox="1"/>
            <p:nvPr/>
          </p:nvSpPr>
          <p:spPr>
            <a:xfrm>
              <a:off x="3136710" y="2065050"/>
              <a:ext cx="1442113" cy="689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this your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first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 activity 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during this training programme?</a:t>
              </a: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A977006-B1C8-DE4C-FD13-DD1FCA3FF21A}"/>
              </a:ext>
            </a:extLst>
          </p:cNvPr>
          <p:cNvSpPr/>
          <p:nvPr/>
        </p:nvSpPr>
        <p:spPr>
          <a:xfrm>
            <a:off x="10503501" y="3460923"/>
            <a:ext cx="1369346" cy="14489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You will not be able to apply for reimbursement for an international activity if you have attended one previously in this programme.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C844D6C-7462-5BD6-6F31-DA7296BADE79}"/>
              </a:ext>
            </a:extLst>
          </p:cNvPr>
          <p:cNvCxnSpPr>
            <a:cxnSpLocks/>
          </p:cNvCxnSpPr>
          <p:nvPr/>
        </p:nvCxnSpPr>
        <p:spPr>
          <a:xfrm>
            <a:off x="11692847" y="862657"/>
            <a:ext cx="1800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1658D8E5-A76B-E435-C50C-FE97ACEACD56}"/>
              </a:ext>
            </a:extLst>
          </p:cNvPr>
          <p:cNvSpPr/>
          <p:nvPr/>
        </p:nvSpPr>
        <p:spPr>
          <a:xfrm>
            <a:off x="270192" y="2669296"/>
            <a:ext cx="1868610" cy="151938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Resident doctor discusses with Educational Supervisor for approval. Resident doctors should be meeting mandatory curriculum requirements before considering </a:t>
            </a:r>
            <a:r>
              <a:rPr lang="en-GB" sz="1100" b="1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Optional/</a:t>
            </a:r>
            <a:r>
              <a:rPr lang="en-GB" sz="1100" b="1">
                <a:solidFill>
                  <a:schemeClr val="tx1"/>
                </a:solidFill>
                <a:latin typeface="Calibri"/>
              </a:rPr>
              <a:t>Supporting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activities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. 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5EEA982-D395-EE44-BE0F-86D61E1A8CB3}"/>
              </a:ext>
            </a:extLst>
          </p:cNvPr>
          <p:cNvGrpSpPr/>
          <p:nvPr/>
        </p:nvGrpSpPr>
        <p:grpSpPr>
          <a:xfrm>
            <a:off x="321323" y="4557356"/>
            <a:ext cx="1964933" cy="776773"/>
            <a:chOff x="2894280" y="1995204"/>
            <a:chExt cx="1937982" cy="1023582"/>
          </a:xfrm>
        </p:grpSpPr>
        <p:sp>
          <p:nvSpPr>
            <p:cNvPr id="43" name="Diamond 42">
              <a:extLst>
                <a:ext uri="{FF2B5EF4-FFF2-40B4-BE49-F238E27FC236}">
                  <a16:creationId xmlns:a16="http://schemas.microsoft.com/office/drawing/2014/main" id="{90880E01-5622-C5CF-3947-DD91584E572E}"/>
                </a:ext>
              </a:extLst>
            </p:cNvPr>
            <p:cNvSpPr/>
            <p:nvPr/>
          </p:nvSpPr>
          <p:spPr>
            <a:xfrm>
              <a:off x="2894280" y="1995204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F07B737-6078-697C-E2E4-A00811BAAA36}"/>
                </a:ext>
              </a:extLst>
            </p:cNvPr>
            <p:cNvSpPr txBox="1"/>
            <p:nvPr/>
          </p:nvSpPr>
          <p:spPr>
            <a:xfrm>
              <a:off x="3070883" y="2287510"/>
              <a:ext cx="1442113" cy="567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Educational Supervisor approves? 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highlight>
                  <a:srgbClr val="FF00FF"/>
                </a:highlight>
                <a:uFillTx/>
                <a:latin typeface="Calibri Light"/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E1305030-23D3-1EF6-DAD9-D45FFC04C694}"/>
              </a:ext>
            </a:extLst>
          </p:cNvPr>
          <p:cNvSpPr/>
          <p:nvPr/>
        </p:nvSpPr>
        <p:spPr>
          <a:xfrm>
            <a:off x="332549" y="5714974"/>
            <a:ext cx="1241357" cy="104495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Educational Supervisor informs the Resident Doctor of the reason why not approved.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80F498D-E376-7D46-28E7-ED085B2C5636}"/>
              </a:ext>
            </a:extLst>
          </p:cNvPr>
          <p:cNvCxnSpPr>
            <a:cxnSpLocks/>
          </p:cNvCxnSpPr>
          <p:nvPr/>
        </p:nvCxnSpPr>
        <p:spPr>
          <a:xfrm>
            <a:off x="1309364" y="5371656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5BC0B42-3B63-3B94-B124-1480C7A9E106}"/>
              </a:ext>
            </a:extLst>
          </p:cNvPr>
          <p:cNvCxnSpPr>
            <a:cxnSpLocks/>
          </p:cNvCxnSpPr>
          <p:nvPr/>
        </p:nvCxnSpPr>
        <p:spPr>
          <a:xfrm>
            <a:off x="1324919" y="4180681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0AF671F-06C0-45DA-DC7B-717F672299EE}"/>
              </a:ext>
            </a:extLst>
          </p:cNvPr>
          <p:cNvCxnSpPr>
            <a:cxnSpLocks/>
          </p:cNvCxnSpPr>
          <p:nvPr/>
        </p:nvCxnSpPr>
        <p:spPr>
          <a:xfrm>
            <a:off x="2540012" y="6465853"/>
            <a:ext cx="1061975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7D0D099-9134-0D4B-A28B-07C24FEB5D97}"/>
              </a:ext>
            </a:extLst>
          </p:cNvPr>
          <p:cNvCxnSpPr>
            <a:cxnSpLocks/>
          </p:cNvCxnSpPr>
          <p:nvPr/>
        </p:nvCxnSpPr>
        <p:spPr>
          <a:xfrm>
            <a:off x="2272454" y="4945742"/>
            <a:ext cx="258632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6F60AAE6-4841-4FA9-84D9-FB772EB8CD26}"/>
              </a:ext>
            </a:extLst>
          </p:cNvPr>
          <p:cNvSpPr/>
          <p:nvPr/>
        </p:nvSpPr>
        <p:spPr>
          <a:xfrm>
            <a:off x="3595934" y="5696072"/>
            <a:ext cx="2528016" cy="10449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liaises with Rota 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Coordinator/Department and applies via Trust local process for study leave approvals, quoting the Approved List Code </a:t>
            </a:r>
            <a:r>
              <a:rPr lang="en-US" sz="1100" u="sng" dirty="0">
                <a:solidFill>
                  <a:srgbClr val="000000"/>
                </a:solidFill>
                <a:latin typeface="Calibri"/>
              </a:rPr>
              <a:t>o</a:t>
            </a:r>
            <a:r>
              <a:rPr lang="en-US" sz="11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unique Discretionary Approval Code as applicable as the reference code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C665D28-1E63-CF30-89B2-AA5B519A4B0C}"/>
              </a:ext>
            </a:extLst>
          </p:cNvPr>
          <p:cNvSpPr/>
          <p:nvPr/>
        </p:nvSpPr>
        <p:spPr>
          <a:xfrm>
            <a:off x="6460120" y="4797303"/>
            <a:ext cx="1380017" cy="1953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attends/ </a:t>
            </a:r>
            <a:r>
              <a:rPr lang="en-US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completes the Study Leave activity.</a:t>
            </a:r>
            <a:endParaRPr lang="en-US">
              <a:solidFill>
                <a:schemeClr val="tx1"/>
              </a:solidFill>
            </a:endParaRP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Or, </a:t>
            </a:r>
            <a:r>
              <a:rPr lang="en-US" sz="11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if Mandatory</a:t>
            </a: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, the </a:t>
            </a:r>
            <a:r>
              <a:rPr lang="en-GB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Dental Trainee </a:t>
            </a: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can claim early reimbursement for the course fees only as soon as they have paid for the course.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54B252-7D7E-9BD0-449F-EA0B53C56BCE}"/>
              </a:ext>
            </a:extLst>
          </p:cNvPr>
          <p:cNvSpPr/>
          <p:nvPr/>
        </p:nvSpPr>
        <p:spPr>
          <a:xfrm>
            <a:off x="8095251" y="5703129"/>
            <a:ext cx="2375443" cy="10453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claims 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reimbursement with accompanying evidence and Approval Code via Trust and Trust pays doctor via payroll. Claims should be made within </a:t>
            </a:r>
            <a:r>
              <a:rPr lang="en-US" sz="1100" b="1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THREE</a:t>
            </a:r>
            <a:r>
              <a:rPr lang="en-US" sz="1100" b="1" i="0" u="sng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MONTHS</a:t>
            </a:r>
            <a:r>
              <a:rPr lang="en-US" sz="1100" b="1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100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of the activity.</a:t>
            </a:r>
            <a:endParaRPr lang="en-US" sz="11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636ABA6-6711-7DE6-06FF-7B344F86A654}"/>
              </a:ext>
            </a:extLst>
          </p:cNvPr>
          <p:cNvSpPr/>
          <p:nvPr/>
        </p:nvSpPr>
        <p:spPr>
          <a:xfrm>
            <a:off x="10894423" y="5696072"/>
            <a:ext cx="1096710" cy="10449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Trust submits monthly returns to NHSE to claim back reimbursement.</a:t>
            </a:r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EB19842-99D1-32C5-D78D-1A2589324327}"/>
              </a:ext>
            </a:extLst>
          </p:cNvPr>
          <p:cNvCxnSpPr>
            <a:cxnSpLocks/>
          </p:cNvCxnSpPr>
          <p:nvPr/>
        </p:nvCxnSpPr>
        <p:spPr>
          <a:xfrm>
            <a:off x="6109449" y="6241301"/>
            <a:ext cx="350392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32776EB-6D54-ACB1-8709-5441828A42AF}"/>
              </a:ext>
            </a:extLst>
          </p:cNvPr>
          <p:cNvGrpSpPr/>
          <p:nvPr/>
        </p:nvGrpSpPr>
        <p:grpSpPr>
          <a:xfrm>
            <a:off x="8333460" y="3338207"/>
            <a:ext cx="1313643" cy="870467"/>
            <a:chOff x="3416307" y="1892490"/>
            <a:chExt cx="1442113" cy="921332"/>
          </a:xfrm>
        </p:grpSpPr>
        <p:sp>
          <p:nvSpPr>
            <p:cNvPr id="66" name="Diamond 65">
              <a:extLst>
                <a:ext uri="{FF2B5EF4-FFF2-40B4-BE49-F238E27FC236}">
                  <a16:creationId xmlns:a16="http://schemas.microsoft.com/office/drawing/2014/main" id="{EA26E52E-6626-267B-B8BE-9A35483A0E22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D18A36E-5DD0-91C2-E7D9-1266A9E4F3F7}"/>
                </a:ext>
              </a:extLst>
            </p:cNvPr>
            <p:cNvSpPr txBox="1"/>
            <p:nvPr/>
          </p:nvSpPr>
          <p:spPr>
            <a:xfrm>
              <a:off x="3416307" y="2213596"/>
              <a:ext cx="14421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TPD Approves?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B7A19224-9001-0EEF-E98A-E68E2079C955}"/>
              </a:ext>
            </a:extLst>
          </p:cNvPr>
          <p:cNvSpPr/>
          <p:nvPr/>
        </p:nvSpPr>
        <p:spPr>
          <a:xfrm>
            <a:off x="8260116" y="4576507"/>
            <a:ext cx="1505300" cy="62467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TPD informs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of the reason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why not approved.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C2541D9-EBDA-FB38-E545-CEB447A4C088}"/>
              </a:ext>
            </a:extLst>
          </p:cNvPr>
          <p:cNvSpPr/>
          <p:nvPr/>
        </p:nvSpPr>
        <p:spPr>
          <a:xfrm>
            <a:off x="6459840" y="3184523"/>
            <a:ext cx="1513557" cy="1045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TPD forwards </a:t>
            </a:r>
            <a:r>
              <a:rPr lang="en-GB" sz="1100" dirty="0">
                <a:solidFill>
                  <a:srgbClr val="000000"/>
                </a:solidFill>
              </a:rPr>
              <a:t>their TPD Approval by email plus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the Application form to the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ADD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for review.</a:t>
            </a:r>
            <a:endParaRPr lang="en-GB" sz="1100" b="0" i="0" u="none" strike="noStrike" kern="1200" cap="none" spc="0" baseline="0" dirty="0">
              <a:solidFill>
                <a:schemeClr val="tx1"/>
              </a:solidFill>
              <a:uFillTx/>
              <a:latin typeface="Calibri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CE90583-C7FA-B8D7-AD8E-11CBB5505838}"/>
              </a:ext>
            </a:extLst>
          </p:cNvPr>
          <p:cNvGrpSpPr/>
          <p:nvPr/>
        </p:nvGrpSpPr>
        <p:grpSpPr>
          <a:xfrm>
            <a:off x="4735243" y="3339412"/>
            <a:ext cx="1244955" cy="816393"/>
            <a:chOff x="3447972" y="1892490"/>
            <a:chExt cx="1378785" cy="921332"/>
          </a:xfrm>
        </p:grpSpPr>
        <p:sp>
          <p:nvSpPr>
            <p:cNvPr id="71" name="Diamond 70">
              <a:extLst>
                <a:ext uri="{FF2B5EF4-FFF2-40B4-BE49-F238E27FC236}">
                  <a16:creationId xmlns:a16="http://schemas.microsoft.com/office/drawing/2014/main" id="{297E9E7A-5253-80BA-9A04-DE104B7B89E1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6FB0A27-1B6F-4326-C372-1355260EFCD2}"/>
                </a:ext>
              </a:extLst>
            </p:cNvPr>
            <p:cNvSpPr txBox="1"/>
            <p:nvPr/>
          </p:nvSpPr>
          <p:spPr>
            <a:xfrm>
              <a:off x="3499041" y="2208691"/>
              <a:ext cx="1216722" cy="29523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 defTabSz="107533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dirty="0">
                  <a:latin typeface="Calibri Light"/>
                </a:rPr>
                <a:t>ADD Approves</a:t>
              </a:r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?</a:t>
              </a:r>
              <a:endParaRPr lang="en-US" sz="1100" b="1" i="0" u="none" strike="noStrike" kern="1200" cap="none" spc="0" baseline="0" dirty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3B93692B-2A8E-661C-1ACA-B6352522A106}"/>
              </a:ext>
            </a:extLst>
          </p:cNvPr>
          <p:cNvSpPr/>
          <p:nvPr/>
        </p:nvSpPr>
        <p:spPr>
          <a:xfrm>
            <a:off x="3060016" y="2700583"/>
            <a:ext cx="1293658" cy="124857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chemeClr val="tx1"/>
                </a:solidFill>
                <a:latin typeface="Calibri"/>
              </a:rPr>
              <a:t>ADD</a:t>
            </a:r>
            <a:r>
              <a:rPr lang="en-GB" sz="1100" dirty="0">
                <a:solidFill>
                  <a:srgbClr val="7030A0"/>
                </a:solidFill>
                <a:latin typeface="Calibri"/>
              </a:rPr>
              <a:t>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forwards the TPD and ADD approval by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email plus the completed application form to </a:t>
            </a:r>
            <a:r>
              <a:rPr lang="en-GB" sz="1100" u="sng" dirty="0">
                <a:solidFill>
                  <a:srgbClr val="0000FF"/>
                </a:solidFill>
                <a:latin typeface="Calibri"/>
                <a:cs typeface="Calibri"/>
              </a:rPr>
              <a:t>email address</a:t>
            </a:r>
            <a:r>
              <a:rPr lang="en-GB" sz="1100" u="sng" kern="0" dirty="0">
                <a:solidFill>
                  <a:srgbClr val="0000FF"/>
                </a:solidFill>
                <a:latin typeface="Calibri"/>
                <a:ea typeface="Calibri" panose="020F0502020204030204"/>
                <a:cs typeface="Calibri" panose="020F0502020204030204"/>
              </a:rPr>
              <a:t> - TBC</a:t>
            </a:r>
            <a:endParaRPr lang="en-US" b="0" i="0" u="none" strike="noStrike" kern="0" cap="none" spc="0" baseline="0" dirty="0">
              <a:solidFill>
                <a:srgbClr val="000000"/>
              </a:solidFill>
              <a:uFillTx/>
              <a:latin typeface="Aptos"/>
              <a:ea typeface="Calibri" panose="020F0502020204030204"/>
              <a:cs typeface="Calibri" panose="020F0502020204030204"/>
            </a:endParaRP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D8A4416-AC69-5E88-D33E-B0A56A019021}"/>
              </a:ext>
            </a:extLst>
          </p:cNvPr>
          <p:cNvCxnSpPr>
            <a:cxnSpLocks/>
          </p:cNvCxnSpPr>
          <p:nvPr/>
        </p:nvCxnSpPr>
        <p:spPr>
          <a:xfrm>
            <a:off x="1331216" y="2268690"/>
            <a:ext cx="0" cy="361865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A27AAFF2-6339-D9FB-C967-7D182E3B75A4}"/>
              </a:ext>
            </a:extLst>
          </p:cNvPr>
          <p:cNvSpPr/>
          <p:nvPr/>
        </p:nvSpPr>
        <p:spPr>
          <a:xfrm>
            <a:off x="4562707" y="2470397"/>
            <a:ext cx="1865011" cy="6499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ADD</a:t>
            </a:r>
            <a:r>
              <a:rPr lang="en-GB" sz="1100" b="0" i="0" u="none" strike="noStrike" kern="1200" cap="none" spc="0" baseline="0" dirty="0">
                <a:solidFill>
                  <a:schemeClr val="tx1">
                    <a:lumMod val="95000"/>
                    <a:lumOff val="5000"/>
                  </a:schemeClr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informs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and TPD of reason why not approved.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endParaRPr lang="en-GB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6" name="Rectangle 123">
            <a:extLst>
              <a:ext uri="{FF2B5EF4-FFF2-40B4-BE49-F238E27FC236}">
                <a16:creationId xmlns:a16="http://schemas.microsoft.com/office/drawing/2014/main" id="{3465A1D5-71AF-7460-0601-7E290D916286}"/>
              </a:ext>
            </a:extLst>
          </p:cNvPr>
          <p:cNvSpPr/>
          <p:nvPr/>
        </p:nvSpPr>
        <p:spPr>
          <a:xfrm>
            <a:off x="1985327" y="465946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87" name="Rectangle 123">
            <a:extLst>
              <a:ext uri="{FF2B5EF4-FFF2-40B4-BE49-F238E27FC236}">
                <a16:creationId xmlns:a16="http://schemas.microsoft.com/office/drawing/2014/main" id="{746DF91D-1536-D589-2D2C-80B885AEAF8D}"/>
              </a:ext>
            </a:extLst>
          </p:cNvPr>
          <p:cNvSpPr/>
          <p:nvPr/>
        </p:nvSpPr>
        <p:spPr>
          <a:xfrm>
            <a:off x="878235" y="522331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8" name="Rectangle 123">
            <a:extLst>
              <a:ext uri="{FF2B5EF4-FFF2-40B4-BE49-F238E27FC236}">
                <a16:creationId xmlns:a16="http://schemas.microsoft.com/office/drawing/2014/main" id="{E4F3B7DA-1B40-02ED-B88B-BA9EBC39A114}"/>
              </a:ext>
            </a:extLst>
          </p:cNvPr>
          <p:cNvSpPr/>
          <p:nvPr/>
        </p:nvSpPr>
        <p:spPr>
          <a:xfrm>
            <a:off x="5588839" y="64174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9" name="Rectangle 123">
            <a:extLst>
              <a:ext uri="{FF2B5EF4-FFF2-40B4-BE49-F238E27FC236}">
                <a16:creationId xmlns:a16="http://schemas.microsoft.com/office/drawing/2014/main" id="{F7612D45-EC82-279B-857D-EC010BD542C1}"/>
              </a:ext>
            </a:extLst>
          </p:cNvPr>
          <p:cNvSpPr/>
          <p:nvPr/>
        </p:nvSpPr>
        <p:spPr>
          <a:xfrm>
            <a:off x="8333460" y="126336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0" name="Rectangle 123">
            <a:extLst>
              <a:ext uri="{FF2B5EF4-FFF2-40B4-BE49-F238E27FC236}">
                <a16:creationId xmlns:a16="http://schemas.microsoft.com/office/drawing/2014/main" id="{14570AF8-8824-EBC9-6C53-21CCF5A24D71}"/>
              </a:ext>
            </a:extLst>
          </p:cNvPr>
          <p:cNvSpPr/>
          <p:nvPr/>
        </p:nvSpPr>
        <p:spPr>
          <a:xfrm>
            <a:off x="9256423" y="61335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1" name="Rectangle 123">
            <a:extLst>
              <a:ext uri="{FF2B5EF4-FFF2-40B4-BE49-F238E27FC236}">
                <a16:creationId xmlns:a16="http://schemas.microsoft.com/office/drawing/2014/main" id="{73F5630F-7FB9-F739-471B-4F2D2C1C049E}"/>
              </a:ext>
            </a:extLst>
          </p:cNvPr>
          <p:cNvSpPr/>
          <p:nvPr/>
        </p:nvSpPr>
        <p:spPr>
          <a:xfrm>
            <a:off x="9579235" y="219967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2" name="Rectangle 123">
            <a:extLst>
              <a:ext uri="{FF2B5EF4-FFF2-40B4-BE49-F238E27FC236}">
                <a16:creationId xmlns:a16="http://schemas.microsoft.com/office/drawing/2014/main" id="{903923F7-69FC-037D-6DA9-7130A0678869}"/>
              </a:ext>
            </a:extLst>
          </p:cNvPr>
          <p:cNvSpPr/>
          <p:nvPr/>
        </p:nvSpPr>
        <p:spPr>
          <a:xfrm>
            <a:off x="10474806" y="2896216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3" name="Rectangle 123">
            <a:extLst>
              <a:ext uri="{FF2B5EF4-FFF2-40B4-BE49-F238E27FC236}">
                <a16:creationId xmlns:a16="http://schemas.microsoft.com/office/drawing/2014/main" id="{9BB8FAC6-6EE9-F9E8-F946-E88C869522EF}"/>
              </a:ext>
            </a:extLst>
          </p:cNvPr>
          <p:cNvSpPr/>
          <p:nvPr/>
        </p:nvSpPr>
        <p:spPr>
          <a:xfrm>
            <a:off x="7985620" y="350132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4" name="Rectangle 123">
            <a:extLst>
              <a:ext uri="{FF2B5EF4-FFF2-40B4-BE49-F238E27FC236}">
                <a16:creationId xmlns:a16="http://schemas.microsoft.com/office/drawing/2014/main" id="{E6713FC2-751A-0AD8-50B3-6FF9A358E287}"/>
              </a:ext>
            </a:extLst>
          </p:cNvPr>
          <p:cNvSpPr/>
          <p:nvPr/>
        </p:nvSpPr>
        <p:spPr>
          <a:xfrm>
            <a:off x="8562732" y="4137408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5" name="Rectangle 123">
            <a:extLst>
              <a:ext uri="{FF2B5EF4-FFF2-40B4-BE49-F238E27FC236}">
                <a16:creationId xmlns:a16="http://schemas.microsoft.com/office/drawing/2014/main" id="{C0F5E9DE-2E98-CF7D-97A6-10E365E74B37}"/>
              </a:ext>
            </a:extLst>
          </p:cNvPr>
          <p:cNvSpPr/>
          <p:nvPr/>
        </p:nvSpPr>
        <p:spPr>
          <a:xfrm>
            <a:off x="5288198" y="3044033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6" name="Rectangle 123">
            <a:extLst>
              <a:ext uri="{FF2B5EF4-FFF2-40B4-BE49-F238E27FC236}">
                <a16:creationId xmlns:a16="http://schemas.microsoft.com/office/drawing/2014/main" id="{D2AE6BA6-1075-0E67-9A02-2A4DDE5C1F4F}"/>
              </a:ext>
            </a:extLst>
          </p:cNvPr>
          <p:cNvSpPr/>
          <p:nvPr/>
        </p:nvSpPr>
        <p:spPr>
          <a:xfrm>
            <a:off x="4272485" y="347468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9F354B-2617-C15A-E0D4-B54B53FA9305}"/>
              </a:ext>
            </a:extLst>
          </p:cNvPr>
          <p:cNvSpPr/>
          <p:nvPr/>
        </p:nvSpPr>
        <p:spPr>
          <a:xfrm>
            <a:off x="3067174" y="4376282"/>
            <a:ext cx="2939045" cy="88345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KSS Study Leave team reviews the expenses requested and </a:t>
            </a:r>
            <a:r>
              <a:rPr lang="en-GB" sz="1100">
                <a:solidFill>
                  <a:srgbClr val="000000"/>
                </a:solidFill>
              </a:rPr>
              <a:t>assigns the application a unique Discretionary Approval Code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.  Via email, the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KSS Study Leave team informs the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of the code and expenses available to them.</a:t>
            </a:r>
            <a:endParaRPr lang="en-GB" sz="1400" b="0" i="0" u="none" strike="noStrike" kern="1200" cap="none" spc="0" baseline="0">
              <a:solidFill>
                <a:schemeClr val="tx1"/>
              </a:solidFill>
              <a:uFillTx/>
              <a:latin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95BDE5-50E8-9EB4-E086-5AD7AFE641F8}"/>
              </a:ext>
            </a:extLst>
          </p:cNvPr>
          <p:cNvSpPr/>
          <p:nvPr/>
        </p:nvSpPr>
        <p:spPr>
          <a:xfrm>
            <a:off x="9879570" y="410307"/>
            <a:ext cx="2139457" cy="11801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For International activities, NHSE will fund the lower amount of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either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course fee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or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travel &amp; accommodation expenses, up to an absolute maximum of £1,000. No subsistence expenses can be reimbursed.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A7D1925-8B95-94D5-6BD9-511E9B53410D}"/>
              </a:ext>
            </a:extLst>
          </p:cNvPr>
          <p:cNvCxnSpPr>
            <a:cxnSpLocks/>
          </p:cNvCxnSpPr>
          <p:nvPr/>
        </p:nvCxnSpPr>
        <p:spPr>
          <a:xfrm>
            <a:off x="1413331" y="2225382"/>
            <a:ext cx="3552901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123">
            <a:extLst>
              <a:ext uri="{FF2B5EF4-FFF2-40B4-BE49-F238E27FC236}">
                <a16:creationId xmlns:a16="http://schemas.microsoft.com/office/drawing/2014/main" id="{4243C206-D461-B4E0-F772-D791A672DEBF}"/>
              </a:ext>
            </a:extLst>
          </p:cNvPr>
          <p:cNvSpPr/>
          <p:nvPr/>
        </p:nvSpPr>
        <p:spPr>
          <a:xfrm>
            <a:off x="8148472" y="1195905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D5B531-1571-6602-4C7B-C722AD40CA7B}"/>
              </a:ext>
            </a:extLst>
          </p:cNvPr>
          <p:cNvSpPr/>
          <p:nvPr/>
        </p:nvSpPr>
        <p:spPr>
          <a:xfrm>
            <a:off x="1867509" y="5699809"/>
            <a:ext cx="1108431" cy="107528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Educational Supervisor emails the Resident Doctor as evidence of ES approval.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DC5361B-077F-C9CF-3F7A-37E0FCE772B4}"/>
              </a:ext>
            </a:extLst>
          </p:cNvPr>
          <p:cNvCxnSpPr>
            <a:cxnSpLocks/>
          </p:cNvCxnSpPr>
          <p:nvPr/>
        </p:nvCxnSpPr>
        <p:spPr>
          <a:xfrm>
            <a:off x="2524895" y="4929670"/>
            <a:ext cx="6883" cy="76237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859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F02C0212253E4D9205EB8DF6D45395" ma:contentTypeVersion="24" ma:contentTypeDescription="Create a new document." ma:contentTypeScope="" ma:versionID="ec658e6ea77410649834d22bad79a06e">
  <xsd:schema xmlns:xsd="http://www.w3.org/2001/XMLSchema" xmlns:xs="http://www.w3.org/2001/XMLSchema" xmlns:p="http://schemas.microsoft.com/office/2006/metadata/properties" xmlns:ns1="http://schemas.microsoft.com/sharepoint/v3" xmlns:ns2="05948c00-abb3-407c-b86b-0789dacdde44" xmlns:ns3="b825f3b1-0e88-46e5-8be6-2e66319fe22b" xmlns:ns4="http://schemas.microsoft.com/sharepoint/v4" targetNamespace="http://schemas.microsoft.com/office/2006/metadata/properties" ma:root="true" ma:fieldsID="9fe8f211cb0f0cc9bf36b68d5d873963" ns1:_="" ns2:_="" ns3:_="" ns4:_="">
    <xsd:import namespace="http://schemas.microsoft.com/sharepoint/v3"/>
    <xsd:import namespace="05948c00-abb3-407c-b86b-0789dacdde44"/>
    <xsd:import namespace="b825f3b1-0e88-46e5-8be6-2e66319fe22b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TaxCatchAll" minOccurs="0"/>
                <xsd:element ref="ns2:MediaServiceDateTaken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2:MediaServiceSearchPropertie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948c00-abb3-407c-b86b-0789dacdde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5f3b1-0e88-46e5-8be6-2e66319fe2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217f652-2464-42d4-924b-035f077ead8b}" ma:internalName="TaxCatchAll" ma:showField="CatchAllData" ma:web="b825f3b1-0e88-46e5-8be6-2e66319fe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conOverlay xmlns="http://schemas.microsoft.com/sharepoint/v4" xsi:nil="true"/>
    <TaxCatchAll xmlns="b825f3b1-0e88-46e5-8be6-2e66319fe22b" xsi:nil="true"/>
    <_ip_UnifiedCompliancePolicyProperties xmlns="http://schemas.microsoft.com/sharepoint/v3" xsi:nil="true"/>
    <lcf76f155ced4ddcb4097134ff3c332f xmlns="05948c00-abb3-407c-b86b-0789dacdde4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40E563B-E3E5-495D-807E-3AEFB9ED11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956CF5-AED1-4C22-8A4C-01BCBC51F723}">
  <ds:schemaRefs>
    <ds:schemaRef ds:uri="05948c00-abb3-407c-b86b-0789dacdde44"/>
    <ds:schemaRef ds:uri="b825f3b1-0e88-46e5-8be6-2e66319fe2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2DF9C95-C0BD-43D5-8B84-18A10F9C1013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www.w3.org/XML/1998/namespace"/>
    <ds:schemaRef ds:uri="http://schemas.microsoft.com/sharepoint/v3"/>
    <ds:schemaRef ds:uri="http://purl.org/dc/elements/1.1/"/>
    <ds:schemaRef ds:uri="http://purl.org/dc/dcmitype/"/>
    <ds:schemaRef ds:uri="http://schemas.microsoft.com/sharepoint/v4"/>
    <ds:schemaRef ds:uri="http://schemas.openxmlformats.org/package/2006/metadata/core-properties"/>
    <ds:schemaRef ds:uri="b825f3b1-0e88-46e5-8be6-2e66319fe22b"/>
    <ds:schemaRef ds:uri="05948c00-abb3-407c-b86b-0789dacdde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503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East London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ALOM, Forid (EAST LONDON NHS FOUNDATION TRUST)</dc:creator>
  <cp:lastModifiedBy>AVENALL, Jeff (NHS ENGLAND - T1510)</cp:lastModifiedBy>
  <cp:revision>99</cp:revision>
  <dcterms:created xsi:type="dcterms:W3CDTF">2023-01-12T22:00:57Z</dcterms:created>
  <dcterms:modified xsi:type="dcterms:W3CDTF">2025-03-14T12:32:21Z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0x0101004FF02C0212253E4D9205EB8DF6D45395</vt:lpwstr>
  </property>
  <property fmtid="{D5CDD505-2E9C-101B-9397-08002B2CF9AE}" pid="3" name="MediaServiceImageTags">
    <vt:lpwstr/>
  </property>
</Properties>
</file>