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60" r:id="rId3"/>
    <p:sldId id="259" r:id="rId4"/>
    <p:sldId id="264" r:id="rId5"/>
    <p:sldId id="261" r:id="rId6"/>
    <p:sldId id="267" r:id="rId7"/>
    <p:sldId id="290" r:id="rId8"/>
    <p:sldId id="291" r:id="rId9"/>
    <p:sldId id="269" r:id="rId10"/>
    <p:sldId id="293" r:id="rId11"/>
    <p:sldId id="295" r:id="rId12"/>
    <p:sldId id="277" r:id="rId13"/>
    <p:sldId id="279" r:id="rId14"/>
    <p:sldId id="294" r:id="rId15"/>
    <p:sldId id="296" r:id="rId16"/>
    <p:sldId id="283" r:id="rId17"/>
    <p:sldId id="285" r:id="rId18"/>
    <p:sldId id="289" r:id="rId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AC54D2-D596-CC95-029E-BE2D53994E72}" name="VARCOE, Russell (ASHFORD AND ST PETER'S HOSPITALS NHS FOUNDATION TRUST)" initials="RV" userId="S::russell.varcoe@nhs.net::7f466866-431c-4871-b15c-cc4238c6f2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649" autoAdjust="0"/>
  </p:normalViewPr>
  <p:slideViewPr>
    <p:cSldViewPr snapToGrid="0">
      <p:cViewPr varScale="1">
        <p:scale>
          <a:sx n="88" d="100"/>
          <a:sy n="88" d="100"/>
        </p:scale>
        <p:origin x="225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C3E4C-CD7D-4491-AB88-989B6E344A9C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81FC3-4BD8-4570-9908-F2C2FD392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27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81FC3-4BD8-4570-9908-F2C2FD392C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20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81FC3-4BD8-4570-9908-F2C2FD392C1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451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81FC3-4BD8-4570-9908-F2C2FD392C1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554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81FC3-4BD8-4570-9908-F2C2FD392C1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336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81FC3-4BD8-4570-9908-F2C2FD392C1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997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81FC3-4BD8-4570-9908-F2C2FD392C1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776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81FC3-4BD8-4570-9908-F2C2FD392C1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576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81FC3-4BD8-4570-9908-F2C2FD392C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31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81FC3-4BD8-4570-9908-F2C2FD392C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590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81FC3-4BD8-4570-9908-F2C2FD392C1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13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81FC3-4BD8-4570-9908-F2C2FD392C1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927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81FC3-4BD8-4570-9908-F2C2FD392C1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28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81FC3-4BD8-4570-9908-F2C2FD392C1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62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81FC3-4BD8-4570-9908-F2C2FD392C1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64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81FC3-4BD8-4570-9908-F2C2FD392C1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9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48264" y="188915"/>
            <a:ext cx="3816350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9" y="361950"/>
            <a:ext cx="39846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65676" y="6524626"/>
            <a:ext cx="3223959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675" b="1">
                <a:solidFill>
                  <a:schemeClr val="bg1"/>
                </a:solidFill>
                <a:latin typeface="Calibri" pitchFamily="34" charset="0"/>
              </a:rPr>
              <a:t>Patients first      Personal responsibility      Passion for excellence      Pride in our team</a:t>
            </a:r>
          </a:p>
        </p:txBody>
      </p:sp>
      <p:sp>
        <p:nvSpPr>
          <p:cNvPr id="6" name="Oval 5"/>
          <p:cNvSpPr/>
          <p:nvPr/>
        </p:nvSpPr>
        <p:spPr>
          <a:xfrm>
            <a:off x="5514975" y="6623050"/>
            <a:ext cx="46038" cy="46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7" name="Oval 6"/>
          <p:cNvSpPr/>
          <p:nvPr/>
        </p:nvSpPr>
        <p:spPr>
          <a:xfrm>
            <a:off x="6753225" y="6623050"/>
            <a:ext cx="46038" cy="46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8" name="Oval 7"/>
          <p:cNvSpPr/>
          <p:nvPr/>
        </p:nvSpPr>
        <p:spPr>
          <a:xfrm>
            <a:off x="7962900" y="6623050"/>
            <a:ext cx="46038" cy="46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484313"/>
            <a:ext cx="165735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9144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87414" y="6402390"/>
            <a:ext cx="5580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Patients first      Personal responsibility      Passion for excellence      Pride in our team</a:t>
            </a:r>
          </a:p>
        </p:txBody>
      </p:sp>
      <p:sp>
        <p:nvSpPr>
          <p:cNvPr id="12" name="Oval 11"/>
          <p:cNvSpPr/>
          <p:nvPr/>
        </p:nvSpPr>
        <p:spPr>
          <a:xfrm>
            <a:off x="2149476" y="6545265"/>
            <a:ext cx="73025" cy="71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3" name="Oval 12"/>
          <p:cNvSpPr/>
          <p:nvPr/>
        </p:nvSpPr>
        <p:spPr>
          <a:xfrm>
            <a:off x="4319589" y="6545265"/>
            <a:ext cx="73025" cy="71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4" name="Oval 13"/>
          <p:cNvSpPr/>
          <p:nvPr/>
        </p:nvSpPr>
        <p:spPr>
          <a:xfrm>
            <a:off x="6443664" y="6545265"/>
            <a:ext cx="73025" cy="71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9840" y="3140968"/>
            <a:ext cx="7992888" cy="750888"/>
          </a:xfrm>
        </p:spPr>
        <p:txBody>
          <a:bodyPr/>
          <a:lstStyle>
            <a:lvl1pPr algn="ctr">
              <a:defRPr sz="2700">
                <a:solidFill>
                  <a:srgbClr val="1867A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0504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74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344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7400" cy="5605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9800" cy="56054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881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8913"/>
            <a:ext cx="7210425" cy="417512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268415"/>
            <a:ext cx="4038600" cy="2185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3606802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7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48264" y="188915"/>
            <a:ext cx="3816350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9" y="361950"/>
            <a:ext cx="39846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65676" y="6524626"/>
            <a:ext cx="3223959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675" b="1">
                <a:solidFill>
                  <a:schemeClr val="bg1"/>
                </a:solidFill>
                <a:latin typeface="Calibri" pitchFamily="34" charset="0"/>
              </a:rPr>
              <a:t>Patients first      Personal responsibility      Passion for excellence      Pride in our team</a:t>
            </a:r>
          </a:p>
        </p:txBody>
      </p:sp>
      <p:sp>
        <p:nvSpPr>
          <p:cNvPr id="6" name="Oval 5"/>
          <p:cNvSpPr/>
          <p:nvPr/>
        </p:nvSpPr>
        <p:spPr>
          <a:xfrm>
            <a:off x="5514975" y="6623050"/>
            <a:ext cx="46038" cy="46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7" name="Oval 6"/>
          <p:cNvSpPr/>
          <p:nvPr/>
        </p:nvSpPr>
        <p:spPr>
          <a:xfrm>
            <a:off x="6753225" y="6623050"/>
            <a:ext cx="46038" cy="46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8" name="Oval 7"/>
          <p:cNvSpPr/>
          <p:nvPr/>
        </p:nvSpPr>
        <p:spPr>
          <a:xfrm>
            <a:off x="7962900" y="6623050"/>
            <a:ext cx="46038" cy="46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484313"/>
            <a:ext cx="165735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9144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87414" y="6402390"/>
            <a:ext cx="5580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solidFill>
                  <a:schemeClr val="bg1"/>
                </a:solidFill>
                <a:latin typeface="Calibri" pitchFamily="34" charset="0"/>
              </a:rPr>
              <a:t>Patients first      Personal responsibility      Passion for excellence      Pride in our team</a:t>
            </a:r>
          </a:p>
        </p:txBody>
      </p:sp>
      <p:sp>
        <p:nvSpPr>
          <p:cNvPr id="12" name="Oval 11"/>
          <p:cNvSpPr/>
          <p:nvPr/>
        </p:nvSpPr>
        <p:spPr>
          <a:xfrm>
            <a:off x="2149476" y="6545265"/>
            <a:ext cx="73025" cy="71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3" name="Oval 12"/>
          <p:cNvSpPr/>
          <p:nvPr/>
        </p:nvSpPr>
        <p:spPr>
          <a:xfrm>
            <a:off x="4319589" y="6545265"/>
            <a:ext cx="73025" cy="71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4" name="Oval 13"/>
          <p:cNvSpPr/>
          <p:nvPr/>
        </p:nvSpPr>
        <p:spPr>
          <a:xfrm>
            <a:off x="6443664" y="6545265"/>
            <a:ext cx="73025" cy="71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9840" y="3140968"/>
            <a:ext cx="7992888" cy="750888"/>
          </a:xfrm>
        </p:spPr>
        <p:txBody>
          <a:bodyPr/>
          <a:lstStyle>
            <a:lvl1pPr algn="ctr">
              <a:defRPr sz="2700" baseline="0">
                <a:solidFill>
                  <a:srgbClr val="1867A4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altLang="en-US" noProof="0" dirty="0"/>
              <a:t>Foundation Programme Fair</a:t>
            </a:r>
          </a:p>
        </p:txBody>
      </p:sp>
    </p:spTree>
    <p:extLst>
      <p:ext uri="{BB962C8B-B14F-4D97-AF65-F5344CB8AC3E}">
        <p14:creationId xmlns:p14="http://schemas.microsoft.com/office/powerpoint/2010/main" val="82171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Foundation </a:t>
            </a:r>
            <a:r>
              <a:rPr lang="en-US" dirty="0" err="1"/>
              <a:t>Programme</a:t>
            </a:r>
            <a:r>
              <a:rPr lang="en-US" dirty="0"/>
              <a:t> Fair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="0" i="0" baseline="0"/>
            </a:lvl1pPr>
          </a:lstStyle>
          <a:p>
            <a:pPr lvl="0"/>
            <a:r>
              <a:rPr lang="en-US" dirty="0"/>
              <a:t>Presentation by Deputy MEM &amp; Foundation </a:t>
            </a:r>
            <a:r>
              <a:rPr lang="en-US" dirty="0" err="1"/>
              <a:t>Programme</a:t>
            </a:r>
            <a:r>
              <a:rPr lang="en-US" dirty="0"/>
              <a:t> Administrator</a:t>
            </a:r>
          </a:p>
          <a:p>
            <a:pPr lvl="0"/>
            <a:r>
              <a:rPr lang="en-US" dirty="0"/>
              <a:t>Q&amp;A with Foundation TPDs, </a:t>
            </a:r>
            <a:r>
              <a:rPr lang="en-US" dirty="0" err="1"/>
              <a:t>Programme</a:t>
            </a:r>
            <a:r>
              <a:rPr lang="en-US" dirty="0"/>
              <a:t> Administrator &amp; Current Foundation Doctors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60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66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5259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5259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1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1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31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43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86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7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188913"/>
            <a:ext cx="721042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5676" y="6524626"/>
            <a:ext cx="3223959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675" b="1">
                <a:solidFill>
                  <a:schemeClr val="bg1"/>
                </a:solidFill>
                <a:latin typeface="Calibri" pitchFamily="34" charset="0"/>
              </a:rPr>
              <a:t>Patients first      Personal responsibility      Passion for excellence      Pride in our team</a:t>
            </a:r>
          </a:p>
        </p:txBody>
      </p:sp>
      <p:sp>
        <p:nvSpPr>
          <p:cNvPr id="8" name="Oval 7"/>
          <p:cNvSpPr/>
          <p:nvPr/>
        </p:nvSpPr>
        <p:spPr>
          <a:xfrm>
            <a:off x="5514975" y="6623050"/>
            <a:ext cx="46038" cy="46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9" name="Oval 8"/>
          <p:cNvSpPr/>
          <p:nvPr/>
        </p:nvSpPr>
        <p:spPr>
          <a:xfrm>
            <a:off x="6753225" y="6623050"/>
            <a:ext cx="46038" cy="46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0" name="Oval 9"/>
          <p:cNvSpPr/>
          <p:nvPr/>
        </p:nvSpPr>
        <p:spPr>
          <a:xfrm>
            <a:off x="7962900" y="6623050"/>
            <a:ext cx="46038" cy="46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2962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Wingdings" panose="05000000000000000000" pitchFamily="2" charset="2"/>
        <a:buChar char="§"/>
        <a:defRPr sz="21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§"/>
        <a:defRPr sz="1800">
          <a:solidFill>
            <a:schemeClr val="tx1"/>
          </a:solidFill>
          <a:latin typeface="Calibri" panose="020F0502020204030204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500">
          <a:solidFill>
            <a:schemeClr val="tx1"/>
          </a:solidFill>
          <a:latin typeface="Calibri" panose="020F0502020204030204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-"/>
        <a:defRPr>
          <a:solidFill>
            <a:schemeClr val="tx1"/>
          </a:solidFill>
          <a:latin typeface="Calibri" panose="020F0502020204030204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1"/>
          </a:solidFill>
          <a:latin typeface="Calibri" panose="020F0502020204030204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sp-tr.medicalworkforce@nhs.ne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asph.nhs.uk/" TargetMode="External"/><Relationship Id="rId2" Type="http://schemas.openxmlformats.org/officeDocument/2006/relationships/hyperlink" Target="mailto:russell.varcoe@nhs.net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KSS F1 Welcome Event</a:t>
            </a:r>
            <a:br>
              <a:rPr lang="en-GB" dirty="0"/>
            </a:br>
            <a:r>
              <a:rPr lang="en-GB" sz="2000" dirty="0"/>
              <a:t>Ashford &amp; St Peter’s Hospitals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0" y="334108"/>
            <a:ext cx="1124970" cy="177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3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8E16-B6D4-684F-B58A-63342DE7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Posts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EE942-2CCE-BAC8-E800-F7B1A7BD6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Foundation Year One – 53 Posts</a:t>
            </a:r>
          </a:p>
          <a:p>
            <a:pPr lvl="1"/>
            <a:r>
              <a:rPr lang="en-GB" dirty="0"/>
              <a:t>Medicine focus but also</a:t>
            </a:r>
          </a:p>
          <a:p>
            <a:pPr lvl="2"/>
            <a:r>
              <a:rPr lang="en-GB" dirty="0"/>
              <a:t>Surgical</a:t>
            </a:r>
          </a:p>
          <a:p>
            <a:pPr lvl="2"/>
            <a:r>
              <a:rPr lang="en-GB" dirty="0"/>
              <a:t>Psychiatry</a:t>
            </a:r>
          </a:p>
          <a:p>
            <a:pPr lvl="2"/>
            <a:r>
              <a:rPr lang="en-GB" dirty="0"/>
              <a:t>Paediatrics</a:t>
            </a:r>
          </a:p>
          <a:p>
            <a:pPr lvl="2"/>
            <a:r>
              <a:rPr lang="en-GB" dirty="0"/>
              <a:t>Intensive Care</a:t>
            </a:r>
          </a:p>
          <a:p>
            <a:pPr lvl="2"/>
            <a:r>
              <a:rPr lang="en-GB" dirty="0"/>
              <a:t>Clinical Radiology</a:t>
            </a:r>
          </a:p>
          <a:p>
            <a:r>
              <a:rPr lang="en-GB" dirty="0"/>
              <a:t>Foundation Year Two – 54 Posts</a:t>
            </a:r>
          </a:p>
          <a:p>
            <a:pPr lvl="1"/>
            <a:r>
              <a:rPr lang="en-GB" dirty="0"/>
              <a:t>More of a mix but can include</a:t>
            </a:r>
          </a:p>
          <a:p>
            <a:pPr lvl="2"/>
            <a:r>
              <a:rPr lang="en-GB" dirty="0"/>
              <a:t>Dermatology/Pathology</a:t>
            </a:r>
          </a:p>
          <a:p>
            <a:pPr lvl="2"/>
            <a:r>
              <a:rPr lang="en-GB" dirty="0"/>
              <a:t>Paediatrics</a:t>
            </a:r>
          </a:p>
          <a:p>
            <a:pPr lvl="2"/>
            <a:r>
              <a:rPr lang="en-GB" dirty="0"/>
              <a:t>Psychiatry</a:t>
            </a:r>
          </a:p>
          <a:p>
            <a:pPr lvl="2"/>
            <a:r>
              <a:rPr lang="en-GB" dirty="0"/>
              <a:t>Neurorehabilitation</a:t>
            </a:r>
          </a:p>
          <a:p>
            <a:pPr lvl="2"/>
            <a:r>
              <a:rPr lang="en-GB" dirty="0"/>
              <a:t>Obstetrics &amp; Gynaecology</a:t>
            </a:r>
          </a:p>
          <a:p>
            <a:pPr lvl="2"/>
            <a:r>
              <a:rPr lang="en-GB" dirty="0"/>
              <a:t>Emergency Medicine</a:t>
            </a:r>
          </a:p>
          <a:p>
            <a:pPr lvl="2"/>
            <a:r>
              <a:rPr lang="en-GB" dirty="0"/>
              <a:t>General Practice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972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15E9-E774-1FBA-3E0F-86DFC8014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F1 Rotas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A0F6F-5081-07C3-270B-51DDD7CA0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8556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n-GB" sz="1800" b="1" u="sng" dirty="0"/>
              <a:t>Information below is subject to change and is based on current rotas only</a:t>
            </a:r>
          </a:p>
          <a:p>
            <a:r>
              <a:rPr lang="en-GB" sz="1800" dirty="0"/>
              <a:t>Anaesthetics – Includes standard days, nights &amp; late days</a:t>
            </a:r>
          </a:p>
          <a:p>
            <a:r>
              <a:rPr lang="en-GB" sz="1800" dirty="0"/>
              <a:t>Clinical Radiology – Standard days in radiology. Medicine on-calls including nights, ward weekends, long day on call shifts and twilights</a:t>
            </a:r>
          </a:p>
          <a:p>
            <a:r>
              <a:rPr lang="en-GB" sz="1800" dirty="0" err="1"/>
              <a:t>Orthogeriatrics</a:t>
            </a:r>
            <a:r>
              <a:rPr lang="en-GB" sz="1800" dirty="0"/>
              <a:t> (T&amp;O) – Includes standard days and weekend shifts</a:t>
            </a:r>
          </a:p>
          <a:p>
            <a:r>
              <a:rPr lang="en-GB" sz="1800" dirty="0"/>
              <a:t>Paediatrics – Basic standard days only</a:t>
            </a:r>
          </a:p>
          <a:p>
            <a:r>
              <a:rPr lang="en-GB" sz="1800" dirty="0"/>
              <a:t>Palliative Care – Woking &amp; Sam Beare Hospice – 2 months at hospice with standard days, 2 months at acute sites with standard days, weekend ward, long day, twilights and nights</a:t>
            </a:r>
          </a:p>
          <a:p>
            <a:r>
              <a:rPr lang="en-GB" sz="1800" dirty="0"/>
              <a:t>Palliative Care – Princess Alice Hospice – 2 months at acute site with standard days, weekend ward, long days, twilights and nights, 2 months at hospice</a:t>
            </a:r>
          </a:p>
          <a:p>
            <a:r>
              <a:rPr lang="en-GB" sz="1800" dirty="0"/>
              <a:t>Psychiatry – Standard days</a:t>
            </a:r>
          </a:p>
          <a:p>
            <a:r>
              <a:rPr lang="en-GB" sz="1800" dirty="0"/>
              <a:t>Surgery – Standard days, on-call, surgical ward cover, weekend ward cover, twilight ward cover</a:t>
            </a:r>
          </a:p>
          <a:p>
            <a:r>
              <a:rPr lang="en-GB" sz="1800" dirty="0"/>
              <a:t>Medicine – Standard days, nights, ward weekend, long day on call, twilights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354AAE-0C89-B79D-CE07-5C7829D8EEB6}"/>
              </a:ext>
            </a:extLst>
          </p:cNvPr>
          <p:cNvSpPr txBox="1"/>
          <p:nvPr/>
        </p:nvSpPr>
        <p:spPr>
          <a:xfrm>
            <a:off x="664028" y="5529216"/>
            <a:ext cx="4582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Works A&amp;E Weekends:</a:t>
            </a:r>
          </a:p>
          <a:p>
            <a:pPr lvl="1"/>
            <a:r>
              <a:rPr lang="en-GB" sz="1200" dirty="0"/>
              <a:t>F2 General Practice</a:t>
            </a:r>
          </a:p>
          <a:p>
            <a:pPr lvl="1"/>
            <a:r>
              <a:rPr lang="en-GB" sz="1200" dirty="0"/>
              <a:t>F2 Dermatology/Pathology</a:t>
            </a:r>
          </a:p>
          <a:p>
            <a:pPr lvl="1"/>
            <a:r>
              <a:rPr lang="en-GB" sz="1200" dirty="0"/>
              <a:t>F2 Neurorehabilitation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488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Foundation Specific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2285"/>
            <a:ext cx="8229600" cy="4525962"/>
          </a:xfrm>
        </p:spPr>
        <p:txBody>
          <a:bodyPr/>
          <a:lstStyle/>
          <a:p>
            <a:r>
              <a:rPr lang="en-GB" dirty="0"/>
              <a:t>Supervision</a:t>
            </a:r>
          </a:p>
          <a:p>
            <a:pPr lvl="1"/>
            <a:r>
              <a:rPr lang="en-GB" dirty="0"/>
              <a:t>An </a:t>
            </a:r>
            <a:r>
              <a:rPr lang="en-GB" b="1" dirty="0"/>
              <a:t>Educational Supervisor </a:t>
            </a:r>
            <a:r>
              <a:rPr lang="en-GB" dirty="0"/>
              <a:t>is allocated for the whole training year (or two years) to maintain overview of development &amp; progress </a:t>
            </a:r>
          </a:p>
          <a:p>
            <a:pPr lvl="1"/>
            <a:r>
              <a:rPr lang="en-GB" dirty="0"/>
              <a:t>A </a:t>
            </a:r>
            <a:r>
              <a:rPr lang="en-GB" b="1" dirty="0"/>
              <a:t>Clinical Supervisor </a:t>
            </a:r>
            <a:r>
              <a:rPr lang="en-GB" dirty="0"/>
              <a:t>is allocated for each four month placement for local support</a:t>
            </a:r>
          </a:p>
          <a:p>
            <a:r>
              <a:rPr lang="en-GB" dirty="0"/>
              <a:t>Taster Sessions</a:t>
            </a:r>
          </a:p>
          <a:p>
            <a:pPr lvl="1"/>
            <a:r>
              <a:rPr lang="en-GB" dirty="0"/>
              <a:t>We encourage Foundation doctors to take taster sessions in specialties other than those allocated for rotations – up to 5 days over the course of Foundation Training</a:t>
            </a:r>
          </a:p>
          <a:p>
            <a:r>
              <a:rPr lang="en-GB" dirty="0"/>
              <a:t>Foundation Doctor Forum</a:t>
            </a:r>
          </a:p>
          <a:p>
            <a:pPr lvl="1"/>
            <a:r>
              <a:rPr lang="en-GB" dirty="0"/>
              <a:t>Reps are appointed for each Foundation Year &amp; meetings held throughout the year when feedback can be given</a:t>
            </a:r>
          </a:p>
          <a:p>
            <a:r>
              <a:rPr lang="en-GB" dirty="0"/>
              <a:t>Interim Reviews</a:t>
            </a:r>
          </a:p>
          <a:p>
            <a:pPr lvl="1"/>
            <a:r>
              <a:rPr lang="en-GB" dirty="0"/>
              <a:t>Every Foundation doctor is invited to an interim review meeting with the Education Team in January</a:t>
            </a:r>
          </a:p>
          <a:p>
            <a:r>
              <a:rPr lang="en-GB" dirty="0"/>
              <a:t>Teaching Opportunities</a:t>
            </a:r>
          </a:p>
          <a:p>
            <a:pPr lvl="1"/>
            <a:r>
              <a:rPr lang="en-GB" dirty="0"/>
              <a:t>Assigned Undergraduate Teaching Affiliate role</a:t>
            </a:r>
          </a:p>
        </p:txBody>
      </p:sp>
    </p:spTree>
    <p:extLst>
      <p:ext uri="{BB962C8B-B14F-4D97-AF65-F5344CB8AC3E}">
        <p14:creationId xmlns:p14="http://schemas.microsoft.com/office/powerpoint/2010/main" val="330365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Foundation Teaching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6774"/>
            <a:ext cx="8229600" cy="4525962"/>
          </a:xfrm>
        </p:spPr>
        <p:txBody>
          <a:bodyPr/>
          <a:lstStyle/>
          <a:p>
            <a:r>
              <a:rPr lang="en-GB" dirty="0"/>
              <a:t>Fortnightly Rostered Core Teaching</a:t>
            </a:r>
          </a:p>
          <a:p>
            <a:pPr lvl="1"/>
            <a:r>
              <a:rPr lang="en-GB" dirty="0"/>
              <a:t>Separate F1 &amp; F2 Teaching mapped to the Curriculum</a:t>
            </a:r>
          </a:p>
          <a:p>
            <a:pPr lvl="1"/>
            <a:r>
              <a:rPr lang="en-GB" dirty="0"/>
              <a:t>Presenters from inside &amp; outside the hospital on a wide range of topics</a:t>
            </a:r>
          </a:p>
          <a:p>
            <a:pPr lvl="1"/>
            <a:r>
              <a:rPr lang="en-GB" dirty="0"/>
              <a:t>Careers Sessions for F1s &amp; F2s built into teaching</a:t>
            </a:r>
          </a:p>
          <a:p>
            <a:pPr lvl="1"/>
            <a:r>
              <a:rPr lang="en-GB" dirty="0"/>
              <a:t>Wellbeing Sessions built into teaching</a:t>
            </a:r>
          </a:p>
          <a:p>
            <a:pPr lvl="1"/>
            <a:r>
              <a:rPr lang="en-GB" dirty="0"/>
              <a:t>Face to Face session takes place in the Lecture Theatre at St Peter’s (usually)</a:t>
            </a:r>
          </a:p>
          <a:p>
            <a:pPr lvl="1"/>
            <a:r>
              <a:rPr lang="en-GB" dirty="0"/>
              <a:t>Sessions are recorded and can be watched back using our teaching bank on our Education Centre Website</a:t>
            </a:r>
          </a:p>
          <a:p>
            <a:r>
              <a:rPr lang="en-GB" dirty="0"/>
              <a:t>Simulation</a:t>
            </a:r>
          </a:p>
          <a:p>
            <a:pPr lvl="1"/>
            <a:r>
              <a:rPr lang="en-GB" dirty="0"/>
              <a:t>Sim Lab &amp; Control Room at St Peter’s</a:t>
            </a:r>
          </a:p>
          <a:p>
            <a:pPr lvl="1"/>
            <a:r>
              <a:rPr lang="en-GB" dirty="0"/>
              <a:t>Clinical Skills Teaching room at St Peter’s</a:t>
            </a:r>
          </a:p>
          <a:p>
            <a:pPr lvl="1"/>
            <a:r>
              <a:rPr lang="en-GB" dirty="0"/>
              <a:t>Ongoing investment in Simulation Teaching &amp; equipment</a:t>
            </a:r>
          </a:p>
          <a:p>
            <a:pPr lvl="1"/>
            <a:r>
              <a:rPr lang="en-GB" dirty="0"/>
              <a:t>Immersive Simulation equipment in Sim Lab &amp; Seminar room</a:t>
            </a:r>
          </a:p>
          <a:p>
            <a:pPr lvl="1"/>
            <a:r>
              <a:rPr lang="en-GB" dirty="0"/>
              <a:t>Continual development of Simulation Faculty &amp; simulated practice</a:t>
            </a:r>
          </a:p>
          <a:p>
            <a:pPr lvl="1"/>
            <a:r>
              <a:rPr lang="en-GB" dirty="0"/>
              <a:t>Plans for simulated ward at St Peter’s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71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B518-BEB8-0859-C8CF-3A0BE0E5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&amp; Wellbeing &amp; Other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BC164E-A16C-E4BA-A399-CC94C0B45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998" y="583159"/>
            <a:ext cx="2563034" cy="2682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8B58A1-6314-4F30-B3A0-A6A1C2432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151" y="657419"/>
            <a:ext cx="1388435" cy="6848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48579A-F0C3-12F7-68CB-5766300EB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612" y="958576"/>
            <a:ext cx="1775384" cy="2620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B8CEEB-CB8C-872A-AA6B-FF725CAB7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8345" y="2234698"/>
            <a:ext cx="1556429" cy="778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75128D-121B-C219-2E90-2680BE91B1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9938" y="2367770"/>
            <a:ext cx="2019983" cy="597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F0D0C3-151C-3396-F68A-57E84BA9D1A9}"/>
              </a:ext>
            </a:extLst>
          </p:cNvPr>
          <p:cNvSpPr txBox="1"/>
          <p:nvPr/>
        </p:nvSpPr>
        <p:spPr>
          <a:xfrm>
            <a:off x="468314" y="3754072"/>
            <a:ext cx="2967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Staff only award winning food at the </a:t>
            </a:r>
            <a:r>
              <a:rPr lang="en-GB" dirty="0" err="1"/>
              <a:t>EDUkitchen</a:t>
            </a:r>
            <a:r>
              <a:rPr lang="en-GB" dirty="0"/>
              <a:t> and Ashford Wellbeing Hub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956657-30EA-EE1D-5718-6B20B3DC90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763" y="4728759"/>
            <a:ext cx="2168674" cy="3838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E86164-737D-E46B-046F-4186A62219E4}"/>
              </a:ext>
            </a:extLst>
          </p:cNvPr>
          <p:cNvSpPr txBox="1"/>
          <p:nvPr/>
        </p:nvSpPr>
        <p:spPr>
          <a:xfrm>
            <a:off x="457200" y="5119056"/>
            <a:ext cx="2967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24/7 Hot Food &amp; Vending in the Education Centre at St Peter’s</a:t>
            </a:r>
          </a:p>
        </p:txBody>
      </p:sp>
      <p:pic>
        <p:nvPicPr>
          <p:cNvPr id="1034" name="Picture 10" descr="EduKitchen">
            <a:extLst>
              <a:ext uri="{FF2B5EF4-FFF2-40B4-BE49-F238E27FC236}">
                <a16:creationId xmlns:a16="http://schemas.microsoft.com/office/drawing/2014/main" id="{C487DF9F-0F48-968F-923D-A110D81B4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59" y="3294746"/>
            <a:ext cx="2184720" cy="264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3D148C63-177D-BC4F-8381-11916B011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50" y="4506064"/>
            <a:ext cx="2151900" cy="14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CA1D765-0844-F3A7-B134-69553FAF3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50" y="3218544"/>
            <a:ext cx="2151900" cy="14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99B5B3-E270-B9F8-9355-230995FD1E82}"/>
              </a:ext>
            </a:extLst>
          </p:cNvPr>
          <p:cNvSpPr txBox="1"/>
          <p:nvPr/>
        </p:nvSpPr>
        <p:spPr>
          <a:xfrm>
            <a:off x="3573395" y="5925804"/>
            <a:ext cx="1697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/>
              <a:t>EDUkitchen</a:t>
            </a:r>
            <a:r>
              <a:rPr lang="en-GB" sz="800" dirty="0"/>
              <a:t> at St Peter’s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A4A077-2B24-1B68-2D85-53870D62BA23}"/>
              </a:ext>
            </a:extLst>
          </p:cNvPr>
          <p:cNvSpPr txBox="1"/>
          <p:nvPr/>
        </p:nvSpPr>
        <p:spPr>
          <a:xfrm>
            <a:off x="6240742" y="5933755"/>
            <a:ext cx="1697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Catering at Ashford</a:t>
            </a:r>
          </a:p>
        </p:txBody>
      </p:sp>
    </p:spTree>
    <p:extLst>
      <p:ext uri="{BB962C8B-B14F-4D97-AF65-F5344CB8AC3E}">
        <p14:creationId xmlns:p14="http://schemas.microsoft.com/office/powerpoint/2010/main" val="1329557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BAA5-6B80-4B6F-50E2-367216CC5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&amp; Wellbeing &amp; Other (</a:t>
            </a:r>
            <a:r>
              <a:rPr lang="en-GB" dirty="0" err="1"/>
              <a:t>cont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17E8D-EF9E-B5CE-0176-22CEF2548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623C36-83E2-4AC6-266A-7E47CE0F4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29" y="3965178"/>
            <a:ext cx="3532924" cy="199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ED6F075-BC23-EE4E-1F75-43018E8E6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795503"/>
            <a:ext cx="2814933" cy="25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68BE75D-D17F-7387-C365-EF0E59776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85" y="784150"/>
            <a:ext cx="3042943" cy="254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2617F6-5A9F-7BB1-CDD2-229E8ABB4716}"/>
              </a:ext>
            </a:extLst>
          </p:cNvPr>
          <p:cNvSpPr txBox="1"/>
          <p:nvPr/>
        </p:nvSpPr>
        <p:spPr>
          <a:xfrm>
            <a:off x="1189822" y="5931745"/>
            <a:ext cx="1697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Free staff gym at St Peter’s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F33CD4-B9CA-66AF-8A7C-97DB5910E07B}"/>
              </a:ext>
            </a:extLst>
          </p:cNvPr>
          <p:cNvSpPr txBox="1"/>
          <p:nvPr/>
        </p:nvSpPr>
        <p:spPr>
          <a:xfrm>
            <a:off x="348343" y="3363624"/>
            <a:ext cx="1697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Wellbeing Hub at Ashford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A2EBB-1F11-7806-6DB9-3C86B593BAB1}"/>
              </a:ext>
            </a:extLst>
          </p:cNvPr>
          <p:cNvSpPr txBox="1"/>
          <p:nvPr/>
        </p:nvSpPr>
        <p:spPr>
          <a:xfrm>
            <a:off x="4132201" y="3323653"/>
            <a:ext cx="1697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Wellbeing Hub at St Peter’s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CB915A7-C342-AD4D-3C84-D5D57E51A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59" y="3832474"/>
            <a:ext cx="2827341" cy="212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B44534-C12F-B61D-865B-01C29486020C}"/>
              </a:ext>
            </a:extLst>
          </p:cNvPr>
          <p:cNvSpPr txBox="1"/>
          <p:nvPr/>
        </p:nvSpPr>
        <p:spPr>
          <a:xfrm>
            <a:off x="5707059" y="5966128"/>
            <a:ext cx="1697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/>
              <a:t>EDUkitchen</a:t>
            </a:r>
            <a:r>
              <a:rPr lang="en-GB" sz="800" dirty="0"/>
              <a:t> seating area</a:t>
            </a:r>
          </a:p>
        </p:txBody>
      </p:sp>
    </p:spTree>
    <p:extLst>
      <p:ext uri="{BB962C8B-B14F-4D97-AF65-F5344CB8AC3E}">
        <p14:creationId xmlns:p14="http://schemas.microsoft.com/office/powerpoint/2010/main" val="3183649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Knowledge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4213225" y="1382713"/>
            <a:ext cx="4691063" cy="2136775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4232275" y="3767138"/>
            <a:ext cx="4678363" cy="2135187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55588" y="1387475"/>
            <a:ext cx="3743325" cy="1223963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55588" y="3067050"/>
            <a:ext cx="3743325" cy="1223963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58763" y="4660900"/>
            <a:ext cx="3744912" cy="1223963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8" name="Rectangle 7" descr="Target Audience"/>
          <p:cNvSpPr/>
          <p:nvPr/>
        </p:nvSpPr>
        <p:spPr>
          <a:xfrm>
            <a:off x="406400" y="1843088"/>
            <a:ext cx="314325" cy="312737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 descr="Magnifying glass"/>
          <p:cNvSpPr/>
          <p:nvPr/>
        </p:nvSpPr>
        <p:spPr>
          <a:xfrm>
            <a:off x="400050" y="3522663"/>
            <a:ext cx="314325" cy="312737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 descr="Envelope"/>
          <p:cNvSpPr/>
          <p:nvPr/>
        </p:nvSpPr>
        <p:spPr>
          <a:xfrm>
            <a:off x="404813" y="5116513"/>
            <a:ext cx="314325" cy="312737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927100" y="1519238"/>
            <a:ext cx="2865438" cy="962025"/>
            <a:chOff x="658952" y="3217"/>
            <a:chExt cx="2865591" cy="962306"/>
          </a:xfrm>
        </p:grpSpPr>
        <p:sp>
          <p:nvSpPr>
            <p:cNvPr id="12" name="Rectangle 11"/>
            <p:cNvSpPr/>
            <p:nvPr/>
          </p:nvSpPr>
          <p:spPr>
            <a:xfrm>
              <a:off x="658952" y="3217"/>
              <a:ext cx="2865591" cy="9623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8952" y="3217"/>
              <a:ext cx="2865591" cy="962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lIns="101844" tIns="101844" rIns="101844" bIns="101844" spcCol="1270" anchor="ctr"/>
            <a:lstStyle/>
            <a:p>
              <a:pPr defTabSz="1066800">
                <a:spcAft>
                  <a:spcPct val="35000"/>
                </a:spcAft>
                <a:defRPr/>
              </a:pPr>
              <a:r>
                <a:rPr lang="en-GB" sz="2200" b="1" dirty="0">
                  <a:solidFill>
                    <a:schemeClr val="tx1"/>
                  </a:solidFill>
                  <a:cs typeface="Calibri" panose="020F0502020204030204" pitchFamily="34" charset="0"/>
                </a:rPr>
                <a:t>Expert Team </a:t>
              </a:r>
              <a:r>
                <a:rPr lang="en-GB" sz="2200" dirty="0">
                  <a:solidFill>
                    <a:schemeClr val="tx1"/>
                  </a:solidFill>
                  <a:cs typeface="Calibri" panose="020F0502020204030204" pitchFamily="34" charset="0"/>
                </a:rPr>
                <a:t>of Staff     Online Service           Physical Libraries                        </a:t>
              </a:r>
              <a:endParaRPr lang="en-US" sz="2200" dirty="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813300" y="3811588"/>
            <a:ext cx="2865438" cy="96202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920750" y="3197225"/>
            <a:ext cx="2865438" cy="9636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lIns="101844" tIns="101844" rIns="101844" bIns="101844" spcCol="1270" anchor="ctr"/>
          <a:lstStyle/>
          <a:p>
            <a:pPr defTabSz="1066800">
              <a:spcAft>
                <a:spcPct val="35000"/>
              </a:spcAft>
              <a:defRPr/>
            </a:pPr>
            <a:r>
              <a:rPr lang="en-GB" sz="2200" b="1" dirty="0">
                <a:solidFill>
                  <a:schemeClr val="tx1"/>
                </a:solidFill>
                <a:cs typeface="Calibri" panose="020F0502020204030204" pitchFamily="34" charset="0"/>
              </a:rPr>
              <a:t>Enquiries</a:t>
            </a:r>
            <a:r>
              <a:rPr lang="en-GB" sz="2200" dirty="0">
                <a:solidFill>
                  <a:schemeClr val="tx1"/>
                </a:solidFill>
                <a:cs typeface="Calibri" panose="020F0502020204030204" pitchFamily="34" charset="0"/>
              </a:rPr>
              <a:t> Service     </a:t>
            </a:r>
            <a:r>
              <a:rPr lang="en-GB" sz="2200" b="1" dirty="0">
                <a:solidFill>
                  <a:schemeClr val="tx1"/>
                </a:solidFill>
              </a:rPr>
              <a:t>Evidence Search Service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923925" y="4791075"/>
            <a:ext cx="2865438" cy="963613"/>
            <a:chOff x="658952" y="2255424"/>
            <a:chExt cx="2865591" cy="962306"/>
          </a:xfrm>
        </p:grpSpPr>
        <p:sp>
          <p:nvSpPr>
            <p:cNvPr id="17" name="Rectangle 16"/>
            <p:cNvSpPr/>
            <p:nvPr/>
          </p:nvSpPr>
          <p:spPr>
            <a:xfrm>
              <a:off x="658952" y="2255424"/>
              <a:ext cx="2865591" cy="9623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8952" y="2255424"/>
              <a:ext cx="2865591" cy="962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lIns="101844" tIns="101844" rIns="101844" bIns="101844" spcCol="1270" anchor="ctr"/>
            <a:lstStyle/>
            <a:p>
              <a:pPr defTabSz="1066800">
                <a:spcAft>
                  <a:spcPct val="35000"/>
                </a:spcAft>
                <a:defRPr/>
              </a:pPr>
              <a:r>
                <a:rPr lang="en-GB" sz="2200" b="1" dirty="0">
                  <a:solidFill>
                    <a:schemeClr val="tx1"/>
                  </a:solidFill>
                </a:rPr>
                <a:t>Current Awareness </a:t>
              </a:r>
              <a:r>
                <a:rPr lang="en-GB" sz="2200" dirty="0">
                  <a:solidFill>
                    <a:schemeClr val="tx1"/>
                  </a:solidFill>
                </a:rPr>
                <a:t>Service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9" descr="Target Audience"/>
          <p:cNvSpPr/>
          <p:nvPr/>
        </p:nvSpPr>
        <p:spPr>
          <a:xfrm>
            <a:off x="4327525" y="2070100"/>
            <a:ext cx="809625" cy="763588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Rectangle 20" descr="Open Book"/>
          <p:cNvSpPr/>
          <p:nvPr/>
        </p:nvSpPr>
        <p:spPr>
          <a:xfrm>
            <a:off x="4392613" y="4502150"/>
            <a:ext cx="679450" cy="708025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4901535" y="1600994"/>
            <a:ext cx="4192587" cy="17605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lIns="221079" tIns="221079" rIns="221079" bIns="221079" spcCol="1270" anchor="ctr"/>
          <a:lstStyle/>
          <a:p>
            <a:pPr defTabSz="1066800">
              <a:spcAft>
                <a:spcPct val="35000"/>
              </a:spcAft>
              <a:defRPr/>
            </a:pPr>
            <a:r>
              <a:rPr lang="en-GB" sz="2200" b="1" dirty="0">
                <a:solidFill>
                  <a:schemeClr val="tx1"/>
                </a:solidFill>
              </a:rPr>
              <a:t>Online resources include</a:t>
            </a:r>
            <a:r>
              <a:rPr lang="en-GB" sz="2200" dirty="0">
                <a:solidFill>
                  <a:schemeClr val="tx1"/>
                </a:solidFill>
              </a:rPr>
              <a:t>: </a:t>
            </a:r>
          </a:p>
          <a:p>
            <a:pPr defTabSz="1066800">
              <a:spcAft>
                <a:spcPct val="3500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BMJ Best Practice; E-Books; Clinical Skills; E-Journals; BMJ Case Reports; Up-to-date; Oxford Medicine Online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1413" y="3830638"/>
            <a:ext cx="4878387" cy="20891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lIns="221079" tIns="221079" rIns="221079" bIns="221079" spcCol="1270" anchor="ctr"/>
          <a:lstStyle/>
          <a:p>
            <a:pPr defTabSz="1066800">
              <a:spcAft>
                <a:spcPct val="35000"/>
              </a:spcAft>
              <a:defRPr/>
            </a:pPr>
            <a:r>
              <a:rPr lang="en-GB" sz="2200" b="1" dirty="0">
                <a:solidFill>
                  <a:schemeClr val="tx1"/>
                </a:solidFill>
              </a:rPr>
              <a:t>Books to borrow </a:t>
            </a:r>
            <a:r>
              <a:rPr lang="en-GB" sz="2200" dirty="0">
                <a:solidFill>
                  <a:schemeClr val="tx1"/>
                </a:solidFill>
              </a:rPr>
              <a:t>to support:</a:t>
            </a:r>
          </a:p>
          <a:p>
            <a:pPr defTabSz="1066800">
              <a:spcAft>
                <a:spcPct val="3500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Clinical Practice; Education;  Professional Development;     Health &amp; Wellbeing 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75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Medical Workforce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14" y="780142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GB" altLang="en-US" sz="2000" b="1" dirty="0"/>
              <a:t>Rest Facilities </a:t>
            </a:r>
          </a:p>
          <a:p>
            <a:pPr lvl="1">
              <a:defRPr/>
            </a:pPr>
            <a:r>
              <a:rPr lang="en-GB" altLang="en-US" b="1" dirty="0"/>
              <a:t>Onsite Flat </a:t>
            </a:r>
            <a:r>
              <a:rPr lang="en-GB" altLang="en-US" dirty="0"/>
              <a:t>through </a:t>
            </a:r>
            <a:r>
              <a:rPr lang="en-GB" altLang="en-US" dirty="0" err="1"/>
              <a:t>Optivo</a:t>
            </a:r>
            <a:r>
              <a:rPr lang="en-GB" altLang="en-US" dirty="0"/>
              <a:t> for Doctors in training who require rest facilities due to tiredness following a night shift or a long, late shift </a:t>
            </a:r>
          </a:p>
          <a:p>
            <a:pPr lvl="1">
              <a:defRPr/>
            </a:pPr>
            <a:r>
              <a:rPr lang="en-GB" altLang="en-US" dirty="0"/>
              <a:t>Two single bedrooms, bathroom, living space, kitchen, linen, towels &amp; WIFI</a:t>
            </a:r>
            <a:endParaRPr lang="en-US" altLang="en-US" dirty="0"/>
          </a:p>
          <a:p>
            <a:pPr>
              <a:defRPr/>
            </a:pPr>
            <a:r>
              <a:rPr lang="en-GB" sz="1800" b="1" dirty="0"/>
              <a:t>Relocation </a:t>
            </a:r>
            <a:r>
              <a:rPr lang="en-GB" sz="2000" b="1" dirty="0"/>
              <a:t>Expenses</a:t>
            </a:r>
            <a:r>
              <a:rPr lang="en-GB" sz="1800" b="1" dirty="0"/>
              <a:t> </a:t>
            </a:r>
          </a:p>
          <a:p>
            <a:pPr lvl="1">
              <a:defRPr/>
            </a:pPr>
            <a:r>
              <a:rPr lang="en-GB" dirty="0"/>
              <a:t>Can be paid for removal of personal/ household effects, house sale/purchase costs and continuing commitments</a:t>
            </a:r>
          </a:p>
          <a:p>
            <a:pPr>
              <a:defRPr/>
            </a:pPr>
            <a:r>
              <a:rPr lang="en-GB" sz="2000" b="1" dirty="0"/>
              <a:t>On-site</a:t>
            </a:r>
            <a:r>
              <a:rPr lang="en-GB" sz="1800" b="1" dirty="0"/>
              <a:t> </a:t>
            </a:r>
            <a:r>
              <a:rPr lang="en-GB" sz="2000" b="1" dirty="0"/>
              <a:t>Occupational</a:t>
            </a:r>
            <a:r>
              <a:rPr lang="en-GB" sz="1800" b="1" dirty="0"/>
              <a:t> Health </a:t>
            </a:r>
            <a:endParaRPr lang="en-GB" sz="1800" dirty="0"/>
          </a:p>
          <a:p>
            <a:pPr lvl="1">
              <a:defRPr/>
            </a:pPr>
            <a:r>
              <a:rPr lang="en-GB" dirty="0"/>
              <a:t>Pre-Placement health screening </a:t>
            </a:r>
          </a:p>
          <a:p>
            <a:pPr lvl="1">
              <a:defRPr/>
            </a:pPr>
            <a:r>
              <a:rPr lang="en-GB" dirty="0"/>
              <a:t>Risk / Environmental Assessments </a:t>
            </a:r>
          </a:p>
          <a:p>
            <a:pPr lvl="1">
              <a:defRPr/>
            </a:pPr>
            <a:r>
              <a:rPr lang="en-GB" dirty="0"/>
              <a:t>Immunisation programmes </a:t>
            </a:r>
          </a:p>
          <a:p>
            <a:pPr lvl="1">
              <a:defRPr/>
            </a:pPr>
            <a:r>
              <a:rPr lang="en-GB" dirty="0"/>
              <a:t>Rehabilitation after sickness or injury </a:t>
            </a:r>
          </a:p>
          <a:p>
            <a:pPr lvl="1">
              <a:defRPr/>
            </a:pPr>
            <a:r>
              <a:rPr lang="en-GB" dirty="0"/>
              <a:t>Health Promotion </a:t>
            </a:r>
          </a:p>
          <a:p>
            <a:pPr lvl="1">
              <a:defRPr/>
            </a:pPr>
            <a:r>
              <a:rPr lang="en-GB" dirty="0"/>
              <a:t>Health surveillance </a:t>
            </a:r>
          </a:p>
          <a:p>
            <a:pPr lvl="1">
              <a:defRPr/>
            </a:pPr>
            <a:r>
              <a:rPr lang="en-GB" dirty="0"/>
              <a:t>Management</a:t>
            </a:r>
            <a:r>
              <a:rPr lang="en-GB" sz="1500" dirty="0"/>
              <a:t> </a:t>
            </a:r>
            <a:r>
              <a:rPr lang="en-GB" dirty="0"/>
              <a:t>of, Needlestick, sharps, human bites and contamination accidents 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665DB9-A8C8-41F0-B16A-2BFBC1CFC53C}"/>
              </a:ext>
            </a:extLst>
          </p:cNvPr>
          <p:cNvSpPr/>
          <p:nvPr/>
        </p:nvSpPr>
        <p:spPr>
          <a:xfrm>
            <a:off x="468314" y="56803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b="1" dirty="0"/>
              <a:t>Medical Workforce </a:t>
            </a:r>
            <a:r>
              <a:rPr lang="en-GB" dirty="0"/>
              <a:t>contact email address: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dirty="0">
                <a:hlinkClick r:id="rId3"/>
              </a:rPr>
              <a:t>asp-tr.medicalworkforce@nhs.net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540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welcome your questions now, or at a later date:</a:t>
            </a:r>
          </a:p>
          <a:p>
            <a:endParaRPr lang="en-GB" dirty="0"/>
          </a:p>
          <a:p>
            <a:r>
              <a:rPr lang="en-GB" dirty="0"/>
              <a:t>Contact Russell Varcoe: </a:t>
            </a:r>
            <a:r>
              <a:rPr lang="en-GB" dirty="0">
                <a:hlinkClick r:id="rId2"/>
              </a:rPr>
              <a:t>russell.varcoe@nhs.net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Website: </a:t>
            </a:r>
            <a:r>
              <a:rPr lang="en-GB" dirty="0">
                <a:hlinkClick r:id="rId3"/>
              </a:rPr>
              <a:t>https://education.asph.nhs.uk/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09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‘Together We Care’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736399"/>
            <a:ext cx="8229600" cy="4525962"/>
          </a:xfrm>
        </p:spPr>
        <p:txBody>
          <a:bodyPr/>
          <a:lstStyle/>
          <a:p>
            <a:r>
              <a:rPr lang="en-GB" b="1" dirty="0"/>
              <a:t>Our Vision </a:t>
            </a:r>
            <a:r>
              <a:rPr lang="en-GB" dirty="0"/>
              <a:t>is ‘to provide an </a:t>
            </a:r>
            <a:r>
              <a:rPr lang="en-GB" b="1" dirty="0"/>
              <a:t>outstanding experience </a:t>
            </a:r>
            <a:r>
              <a:rPr lang="en-GB" dirty="0"/>
              <a:t>and </a:t>
            </a:r>
            <a:r>
              <a:rPr lang="en-GB" b="1" dirty="0"/>
              <a:t>best outcomes</a:t>
            </a:r>
            <a:r>
              <a:rPr lang="en-GB" dirty="0"/>
              <a:t> for </a:t>
            </a:r>
            <a:r>
              <a:rPr lang="en-GB" b="1" dirty="0"/>
              <a:t>patients </a:t>
            </a:r>
            <a:r>
              <a:rPr lang="en-GB" dirty="0"/>
              <a:t>and the </a:t>
            </a:r>
            <a:r>
              <a:rPr lang="en-GB" b="1" dirty="0"/>
              <a:t>team</a:t>
            </a:r>
            <a:r>
              <a:rPr lang="en-GB" dirty="0"/>
              <a:t>’</a:t>
            </a:r>
          </a:p>
          <a:p>
            <a:r>
              <a:rPr lang="en-GB" b="1" dirty="0"/>
              <a:t>Our Values </a:t>
            </a:r>
            <a:r>
              <a:rPr lang="en-GB" dirty="0"/>
              <a:t>are ‘</a:t>
            </a:r>
            <a:r>
              <a:rPr lang="en-GB" b="1" dirty="0"/>
              <a:t>Patients First, Personal Responsibility, Passion for Excellent</a:t>
            </a:r>
            <a:r>
              <a:rPr lang="en-GB" dirty="0"/>
              <a:t> and </a:t>
            </a:r>
            <a:r>
              <a:rPr lang="en-GB" b="1" dirty="0"/>
              <a:t>Pride in our Team</a:t>
            </a:r>
            <a:r>
              <a:rPr lang="en-GB" dirty="0"/>
              <a:t>’ or the ‘</a:t>
            </a:r>
            <a:r>
              <a:rPr lang="en-GB" b="1" dirty="0"/>
              <a:t>4Ps</a:t>
            </a:r>
            <a:r>
              <a:rPr lang="en-GB" dirty="0"/>
              <a:t>’</a:t>
            </a:r>
          </a:p>
          <a:p>
            <a:r>
              <a:rPr lang="en-GB" b="1" dirty="0"/>
              <a:t>Our Mission </a:t>
            </a:r>
            <a:r>
              <a:rPr lang="en-GB" dirty="0"/>
              <a:t>is ‘to ensure the </a:t>
            </a:r>
            <a:r>
              <a:rPr lang="en-GB" b="1" dirty="0"/>
              <a:t>provision of high quality, sustainable healthcare services</a:t>
            </a:r>
            <a:r>
              <a:rPr lang="en-GB" dirty="0"/>
              <a:t> to the </a:t>
            </a:r>
            <a:r>
              <a:rPr lang="en-GB" b="1" dirty="0"/>
              <a:t>communities</a:t>
            </a:r>
            <a:r>
              <a:rPr lang="en-GB" dirty="0"/>
              <a:t> we serve’</a:t>
            </a:r>
            <a:endParaRPr lang="en-GB" b="1" dirty="0"/>
          </a:p>
          <a:p>
            <a:endParaRPr lang="en-GB" b="1" dirty="0"/>
          </a:p>
        </p:txBody>
      </p:sp>
      <p:pic>
        <p:nvPicPr>
          <p:cNvPr id="4" name="Picture 2" descr="At the community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6" b="9923"/>
          <a:stretch>
            <a:fillRect/>
          </a:stretch>
        </p:blipFill>
        <p:spPr bwMode="auto">
          <a:xfrm>
            <a:off x="0" y="3030480"/>
            <a:ext cx="9144000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18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Our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trust is made up of three </a:t>
            </a:r>
            <a:r>
              <a:rPr lang="en-GB" i="1" dirty="0"/>
              <a:t>main</a:t>
            </a:r>
            <a:r>
              <a:rPr lang="en-GB" dirty="0"/>
              <a:t> hospital sites within Surrey:</a:t>
            </a:r>
          </a:p>
          <a:p>
            <a:pPr lvl="1"/>
            <a:r>
              <a:rPr lang="en-GB" b="1" dirty="0"/>
              <a:t>Ashford Hospital</a:t>
            </a:r>
          </a:p>
          <a:p>
            <a:pPr lvl="1"/>
            <a:r>
              <a:rPr lang="en-GB" b="1" dirty="0"/>
              <a:t>St Peter’s Hospital</a:t>
            </a:r>
          </a:p>
          <a:p>
            <a:pPr lvl="1"/>
            <a:r>
              <a:rPr lang="en-GB" b="1" dirty="0"/>
              <a:t>Woking Community Hospital</a:t>
            </a:r>
          </a:p>
          <a:p>
            <a:pPr lvl="1"/>
            <a:endParaRPr lang="en-GB" dirty="0"/>
          </a:p>
          <a:p>
            <a:pPr marL="342900" lvl="1" indent="0">
              <a:buNone/>
            </a:pPr>
            <a:endParaRPr lang="en-GB" b="1" dirty="0"/>
          </a:p>
          <a:p>
            <a:r>
              <a:rPr lang="en-GB" dirty="0"/>
              <a:t>The trust does have some other satellite sites around the area.</a:t>
            </a:r>
          </a:p>
          <a:p>
            <a:endParaRPr lang="en-GB" dirty="0"/>
          </a:p>
          <a:p>
            <a:r>
              <a:rPr lang="en-GB" dirty="0"/>
              <a:t>The main site for Foundation Training is St Peter’s Hospital</a:t>
            </a:r>
          </a:p>
        </p:txBody>
      </p:sp>
    </p:spTree>
    <p:extLst>
      <p:ext uri="{BB962C8B-B14F-4D97-AF65-F5344CB8AC3E}">
        <p14:creationId xmlns:p14="http://schemas.microsoft.com/office/powerpoint/2010/main" val="239300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3983E-D71E-0558-2F92-9607381CF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216" y="0"/>
            <a:ext cx="4703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23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 Peter’s Hospital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main services that run from the St Peter’s site are:</a:t>
            </a:r>
          </a:p>
          <a:p>
            <a:pPr lvl="1"/>
            <a:r>
              <a:rPr lang="en-GB" dirty="0"/>
              <a:t>Accident &amp; Emergency services</a:t>
            </a:r>
          </a:p>
          <a:p>
            <a:pPr lvl="1"/>
            <a:r>
              <a:rPr lang="en-GB" dirty="0"/>
              <a:t>Intensive care</a:t>
            </a:r>
          </a:p>
          <a:p>
            <a:pPr lvl="1"/>
            <a:r>
              <a:rPr lang="en-GB" dirty="0"/>
              <a:t>Emergency surgical and medical care</a:t>
            </a:r>
          </a:p>
          <a:p>
            <a:pPr lvl="1"/>
            <a:r>
              <a:rPr lang="en-GB" dirty="0"/>
              <a:t>Elective and day-case surgery</a:t>
            </a:r>
          </a:p>
          <a:p>
            <a:pPr lvl="1"/>
            <a:r>
              <a:rPr lang="en-GB" dirty="0"/>
              <a:t>Inpatient medical care</a:t>
            </a:r>
          </a:p>
          <a:p>
            <a:pPr lvl="1"/>
            <a:r>
              <a:rPr lang="en-GB" dirty="0"/>
              <a:t>Orthopaedics (Rowley Bristow unit)</a:t>
            </a:r>
          </a:p>
          <a:p>
            <a:pPr lvl="1"/>
            <a:r>
              <a:rPr lang="en-GB" dirty="0"/>
              <a:t>Maternity care</a:t>
            </a:r>
          </a:p>
          <a:p>
            <a:pPr lvl="1"/>
            <a:r>
              <a:rPr lang="en-GB" dirty="0"/>
              <a:t>Paediatric </a:t>
            </a:r>
            <a:r>
              <a:rPr lang="en-GB" dirty="0" err="1"/>
              <a:t>sevrices</a:t>
            </a:r>
            <a:endParaRPr lang="en-GB" dirty="0"/>
          </a:p>
          <a:p>
            <a:pPr lvl="1"/>
            <a:r>
              <a:rPr lang="en-GB" dirty="0"/>
              <a:t>Level 3 Neonatal intensive care unit &amp; Surrey Neonatal Transport Service</a:t>
            </a:r>
          </a:p>
          <a:p>
            <a:pPr lvl="1"/>
            <a:r>
              <a:rPr lang="en-GB" dirty="0"/>
              <a:t>Outpatients and diagnostics:</a:t>
            </a:r>
          </a:p>
          <a:p>
            <a:pPr lvl="2"/>
            <a:r>
              <a:rPr lang="en-GB" dirty="0"/>
              <a:t>X ray, ultrasound, CT Scans, endoscopy and MRI scans</a:t>
            </a:r>
          </a:p>
          <a:p>
            <a:pPr lvl="1"/>
            <a:r>
              <a:rPr lang="en-GB" dirty="0"/>
              <a:t>Pathology services</a:t>
            </a:r>
          </a:p>
          <a:p>
            <a:pPr lvl="1"/>
            <a:endParaRPr lang="en-GB" dirty="0"/>
          </a:p>
          <a:p>
            <a:pPr lvl="1"/>
            <a:r>
              <a:rPr lang="en-GB" i="1" dirty="0"/>
              <a:t>Note: Foundation Doctors are predominantly based at St Peter’s Hospital site.</a:t>
            </a:r>
          </a:p>
        </p:txBody>
      </p:sp>
    </p:spTree>
    <p:extLst>
      <p:ext uri="{BB962C8B-B14F-4D97-AF65-F5344CB8AC3E}">
        <p14:creationId xmlns:p14="http://schemas.microsoft.com/office/powerpoint/2010/main" val="289860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F6C41E-7576-4180-86B0-2A1A42DF3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6074"/>
            <a:ext cx="9144000" cy="546585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DEDBAC9-D726-4BDB-AEE4-07BA66041670}"/>
              </a:ext>
            </a:extLst>
          </p:cNvPr>
          <p:cNvSpPr/>
          <p:nvPr/>
        </p:nvSpPr>
        <p:spPr>
          <a:xfrm>
            <a:off x="692459" y="1019235"/>
            <a:ext cx="798990" cy="4175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76B4C2-9A6E-4E93-B65B-28828DB2E6F7}"/>
              </a:ext>
            </a:extLst>
          </p:cNvPr>
          <p:cNvSpPr/>
          <p:nvPr/>
        </p:nvSpPr>
        <p:spPr>
          <a:xfrm>
            <a:off x="1732626" y="2405631"/>
            <a:ext cx="798990" cy="4175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2C04D32-4EE0-4A3D-B6AB-BCEF28E7D8EB}"/>
              </a:ext>
            </a:extLst>
          </p:cNvPr>
          <p:cNvSpPr/>
          <p:nvPr/>
        </p:nvSpPr>
        <p:spPr>
          <a:xfrm>
            <a:off x="4983333" y="692106"/>
            <a:ext cx="798990" cy="4175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A5E3A2D-2FC6-4913-88A0-E61B712BE36F}"/>
              </a:ext>
            </a:extLst>
          </p:cNvPr>
          <p:cNvSpPr/>
          <p:nvPr/>
        </p:nvSpPr>
        <p:spPr>
          <a:xfrm>
            <a:off x="8171896" y="640161"/>
            <a:ext cx="798990" cy="4175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B159CA7-8FEB-4C67-A53F-5C349A37DCCB}"/>
              </a:ext>
            </a:extLst>
          </p:cNvPr>
          <p:cNvSpPr/>
          <p:nvPr/>
        </p:nvSpPr>
        <p:spPr>
          <a:xfrm>
            <a:off x="6593151" y="2923202"/>
            <a:ext cx="1343486" cy="4175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5F563C1-EF07-4B68-BAA0-FEEE3A4D6498}"/>
              </a:ext>
            </a:extLst>
          </p:cNvPr>
          <p:cNvSpPr/>
          <p:nvPr/>
        </p:nvSpPr>
        <p:spPr>
          <a:xfrm>
            <a:off x="3157868" y="2896568"/>
            <a:ext cx="1263211" cy="4175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888956-6257-427A-9351-B74DEFCBB06D}"/>
              </a:ext>
            </a:extLst>
          </p:cNvPr>
          <p:cNvSpPr/>
          <p:nvPr/>
        </p:nvSpPr>
        <p:spPr>
          <a:xfrm>
            <a:off x="7002743" y="4709092"/>
            <a:ext cx="1263211" cy="4175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E62552-4DBE-4FEB-A0A5-70DAEA540C14}"/>
              </a:ext>
            </a:extLst>
          </p:cNvPr>
          <p:cNvSpPr/>
          <p:nvPr/>
        </p:nvSpPr>
        <p:spPr>
          <a:xfrm>
            <a:off x="3256779" y="1438467"/>
            <a:ext cx="798990" cy="4175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B1EE990-1260-41C6-BBE2-B43BEA44A67B}"/>
              </a:ext>
            </a:extLst>
          </p:cNvPr>
          <p:cNvSpPr/>
          <p:nvPr/>
        </p:nvSpPr>
        <p:spPr>
          <a:xfrm>
            <a:off x="4594936" y="5843168"/>
            <a:ext cx="798990" cy="4175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E620EBA-9BC5-42E7-9CCA-6E8AE4745DD3}"/>
              </a:ext>
            </a:extLst>
          </p:cNvPr>
          <p:cNvSpPr/>
          <p:nvPr/>
        </p:nvSpPr>
        <p:spPr>
          <a:xfrm>
            <a:off x="7830105" y="5432776"/>
            <a:ext cx="1336121" cy="41751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66494E3-AA2C-4276-AFB4-4718FE5CE7B1}"/>
              </a:ext>
            </a:extLst>
          </p:cNvPr>
          <p:cNvSpPr/>
          <p:nvPr/>
        </p:nvSpPr>
        <p:spPr>
          <a:xfrm>
            <a:off x="-96174" y="5610016"/>
            <a:ext cx="877409" cy="41751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6FB77C1-D860-43E8-9656-D982AE958CD8}"/>
              </a:ext>
            </a:extLst>
          </p:cNvPr>
          <p:cNvSpPr/>
          <p:nvPr/>
        </p:nvSpPr>
        <p:spPr>
          <a:xfrm>
            <a:off x="3102385" y="5729039"/>
            <a:ext cx="1318694" cy="417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9FA0230-9F56-45FC-BD5E-1E2926D1783C}"/>
              </a:ext>
            </a:extLst>
          </p:cNvPr>
          <p:cNvSpPr/>
          <p:nvPr/>
        </p:nvSpPr>
        <p:spPr>
          <a:xfrm>
            <a:off x="4834629" y="1658291"/>
            <a:ext cx="1141522" cy="417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644D98D-1C1F-4322-8E28-F49CC9E30A28}"/>
              </a:ext>
            </a:extLst>
          </p:cNvPr>
          <p:cNvSpPr/>
          <p:nvPr/>
        </p:nvSpPr>
        <p:spPr>
          <a:xfrm>
            <a:off x="3852909" y="3796668"/>
            <a:ext cx="1141522" cy="417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41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B9EF-0776-9A90-652C-E0130B44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to St Peter’s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61196-B99C-ACF1-7F79-6F335AD65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Public transport (although possible)</a:t>
            </a:r>
          </a:p>
          <a:p>
            <a:pPr lvl="1"/>
            <a:r>
              <a:rPr lang="en-GB" dirty="0"/>
              <a:t>Chertsey/Woking Train Station</a:t>
            </a:r>
          </a:p>
          <a:p>
            <a:pPr lvl="1"/>
            <a:r>
              <a:rPr lang="en-GB" dirty="0"/>
              <a:t>446 Bus – Woking to Hatton Cross</a:t>
            </a:r>
          </a:p>
          <a:p>
            <a:r>
              <a:rPr lang="en-GB" dirty="0"/>
              <a:t>Driving</a:t>
            </a:r>
          </a:p>
          <a:p>
            <a:pPr lvl="1"/>
            <a:r>
              <a:rPr lang="en-GB" dirty="0"/>
              <a:t>Just off J11 of M25</a:t>
            </a:r>
          </a:p>
          <a:p>
            <a:r>
              <a:rPr lang="en-GB" dirty="0"/>
              <a:t>Parking </a:t>
            </a:r>
          </a:p>
          <a:p>
            <a:pPr lvl="1"/>
            <a:r>
              <a:rPr lang="en-GB" dirty="0"/>
              <a:t>£20.00 per year for the permit and</a:t>
            </a:r>
          </a:p>
          <a:p>
            <a:pPr lvl="2"/>
            <a:r>
              <a:rPr lang="en-GB" dirty="0"/>
              <a:t>F1 - 58p per day (for scratchcards) or £10.55 (monthly pay)</a:t>
            </a:r>
          </a:p>
          <a:p>
            <a:pPr lvl="2"/>
            <a:r>
              <a:rPr lang="en-GB" dirty="0"/>
              <a:t>F2 - £1.15 per day (for scratchcards) or £21.08 (monthly pay)</a:t>
            </a:r>
          </a:p>
          <a:p>
            <a:r>
              <a:rPr lang="en-GB" dirty="0"/>
              <a:t>Car charging</a:t>
            </a:r>
          </a:p>
        </p:txBody>
      </p:sp>
    </p:spTree>
    <p:extLst>
      <p:ext uri="{BB962C8B-B14F-4D97-AF65-F5344CB8AC3E}">
        <p14:creationId xmlns:p14="http://schemas.microsoft.com/office/powerpoint/2010/main" val="325067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CABA6-A92C-52B3-3E2E-08A7D450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Accommodation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096E6-2FFF-8A30-282A-0470E91B4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On-site</a:t>
            </a:r>
          </a:p>
          <a:p>
            <a:r>
              <a:rPr lang="en-GB" dirty="0"/>
              <a:t>Off-site</a:t>
            </a:r>
          </a:p>
          <a:p>
            <a:r>
              <a:rPr lang="en-GB" dirty="0"/>
              <a:t>Accommodation Officer</a:t>
            </a:r>
          </a:p>
          <a:p>
            <a:endParaRPr lang="en-GB" dirty="0"/>
          </a:p>
          <a:p>
            <a:r>
              <a:rPr lang="en-GB" dirty="0"/>
              <a:t>Low availability</a:t>
            </a:r>
          </a:p>
          <a:p>
            <a:pPr lvl="1"/>
            <a:r>
              <a:rPr lang="en-GB" dirty="0"/>
              <a:t>New Keyworker housing being built – finishing in Spring/Early Summer</a:t>
            </a:r>
          </a:p>
        </p:txBody>
      </p:sp>
    </p:spTree>
    <p:extLst>
      <p:ext uri="{BB962C8B-B14F-4D97-AF65-F5344CB8AC3E}">
        <p14:creationId xmlns:p14="http://schemas.microsoft.com/office/powerpoint/2010/main" val="322517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Foundation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Mr Phil James, </a:t>
            </a:r>
            <a:r>
              <a:rPr lang="en-GB" dirty="0"/>
              <a:t>Clinical Tutor (Director of Medical Education)</a:t>
            </a:r>
          </a:p>
          <a:p>
            <a:endParaRPr lang="en-GB" b="1" dirty="0"/>
          </a:p>
          <a:p>
            <a:r>
              <a:rPr lang="en-GB" b="1" dirty="0"/>
              <a:t>Mr Salil </a:t>
            </a:r>
            <a:r>
              <a:rPr lang="en-GB" b="1" dirty="0" err="1"/>
              <a:t>Umraniker</a:t>
            </a:r>
            <a:r>
              <a:rPr lang="en-GB" b="1" dirty="0"/>
              <a:t>, </a:t>
            </a:r>
            <a:r>
              <a:rPr lang="en-GB" dirty="0"/>
              <a:t>Foundation Year 1 Programme Director, Consultant Urology</a:t>
            </a:r>
          </a:p>
          <a:p>
            <a:endParaRPr lang="en-GB" b="1" dirty="0"/>
          </a:p>
          <a:p>
            <a:r>
              <a:rPr lang="en-GB" b="1" dirty="0"/>
              <a:t>Mr </a:t>
            </a:r>
            <a:r>
              <a:rPr lang="en-GB" b="1" dirty="0" err="1"/>
              <a:t>Nim</a:t>
            </a:r>
            <a:r>
              <a:rPr lang="en-GB" b="1" dirty="0"/>
              <a:t> </a:t>
            </a:r>
            <a:r>
              <a:rPr lang="en-GB" b="1" dirty="0" err="1"/>
              <a:t>Arumainayagam</a:t>
            </a:r>
            <a:r>
              <a:rPr lang="en-GB" b="1" dirty="0"/>
              <a:t>, </a:t>
            </a:r>
            <a:r>
              <a:rPr lang="en-GB" dirty="0"/>
              <a:t>Foundation Year 2 Programme Director, Consultant Urologist</a:t>
            </a:r>
          </a:p>
          <a:p>
            <a:endParaRPr lang="en-GB" b="1" dirty="0"/>
          </a:p>
          <a:p>
            <a:r>
              <a:rPr lang="en-GB" b="1" dirty="0"/>
              <a:t>Russell </a:t>
            </a:r>
            <a:r>
              <a:rPr lang="en-GB" b="1" dirty="0" err="1"/>
              <a:t>Varcoe,</a:t>
            </a:r>
            <a:r>
              <a:rPr lang="en-GB" b="1" dirty="0"/>
              <a:t> </a:t>
            </a:r>
            <a:r>
              <a:rPr lang="en-GB" dirty="0"/>
              <a:t>Foundation Programme Coordinator</a:t>
            </a:r>
          </a:p>
          <a:p>
            <a:endParaRPr lang="en-GB" b="1" dirty="0"/>
          </a:p>
          <a:p>
            <a:r>
              <a:rPr lang="en-GB" b="1" dirty="0"/>
              <a:t>Shri </a:t>
            </a:r>
            <a:r>
              <a:rPr lang="en-GB" b="1" dirty="0" err="1"/>
              <a:t>Dajee</a:t>
            </a:r>
            <a:r>
              <a:rPr lang="en-GB" b="1" dirty="0"/>
              <a:t>, </a:t>
            </a:r>
            <a:r>
              <a:rPr lang="en-GB" dirty="0"/>
              <a:t>Foundation Programme </a:t>
            </a:r>
            <a:r>
              <a:rPr lang="en-GB" dirty="0" err="1"/>
              <a:t>Aministrator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8880805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theme" id="{324217B1-E59F-4C33-B6F2-E679DCAD35BF}" vid="{D28CDE58-6F1A-485E-9D93-351212EE6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B77FFF671174EA6BDAFF0635709A4" ma:contentTypeVersion="26" ma:contentTypeDescription="Create a new document." ma:contentTypeScope="" ma:versionID="5965f2c4919bc0609e0c3c195033306c">
  <xsd:schema xmlns:xsd="http://www.w3.org/2001/XMLSchema" xmlns:xs="http://www.w3.org/2001/XMLSchema" xmlns:p="http://schemas.microsoft.com/office/2006/metadata/properties" xmlns:ns2="d0e1770b-f5b5-4095-9334-ed01cb03e1ee" xmlns:ns3="adb28bee-d5fe-489b-9e7a-8ceb5dc9ebbd" xmlns:ns4="http://schemas.microsoft.com/sharepoint/v4" targetNamespace="http://schemas.microsoft.com/office/2006/metadata/properties" ma:root="true" ma:fieldsID="bb0c091d073d1b919ffd1e21dd4d4891" ns2:_="" ns3:_="" ns4:_="">
    <xsd:import namespace="d0e1770b-f5b5-4095-9334-ed01cb03e1ee"/>
    <xsd:import namespace="adb28bee-d5fe-489b-9e7a-8ceb5dc9ebbd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3:TaxCatchAll" minOccurs="0"/>
                <xsd:element ref="ns2:MediaServiceDateTaken" minOccurs="0"/>
                <xsd:element ref="ns2:MediaLengthInSeconds" minOccurs="0"/>
                <xsd:element ref="ns3:_ip_UnifiedCompliancePolicyProperties" minOccurs="0"/>
                <xsd:element ref="ns3:_ip_UnifiedCompliancePolicyUIAction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ServiceLocation" minOccurs="0"/>
                <xsd:element ref="ns2:MediaServiceOCR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e1770b-f5b5-4095-9334-ed01cb03e1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28bee-d5fe-489b-9e7a-8ceb5dc9eb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7dbe632-9b29-449e-8c95-784cada7ccd6}" ma:internalName="TaxCatchAll" ma:showField="CatchAllData" ma:web="adb28bee-d5fe-489b-9e7a-8ceb5dc9eb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ip_UnifiedCompliancePolicyProperties" ma:index="18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adb28bee-d5fe-489b-9e7a-8ceb5dc9ebbd" xsi:nil="true"/>
    <IconOverlay xmlns="http://schemas.microsoft.com/sharepoint/v4" xsi:nil="true"/>
    <_ip_UnifiedCompliancePolicyProperties xmlns="adb28bee-d5fe-489b-9e7a-8ceb5dc9ebbd" xsi:nil="true"/>
    <lcf76f155ced4ddcb4097134ff3c332f xmlns="d0e1770b-f5b5-4095-9334-ed01cb03e1ee">
      <Terms xmlns="http://schemas.microsoft.com/office/infopath/2007/PartnerControls"/>
    </lcf76f155ced4ddcb4097134ff3c332f>
    <TaxCatchAll xmlns="adb28bee-d5fe-489b-9e7a-8ceb5dc9ebbd" xsi:nil="true"/>
  </documentManagement>
</p:properties>
</file>

<file path=customXml/itemProps1.xml><?xml version="1.0" encoding="utf-8"?>
<ds:datastoreItem xmlns:ds="http://schemas.openxmlformats.org/officeDocument/2006/customXml" ds:itemID="{957621F7-5579-4A9F-A3A0-0E4987860609}"/>
</file>

<file path=customXml/itemProps2.xml><?xml version="1.0" encoding="utf-8"?>
<ds:datastoreItem xmlns:ds="http://schemas.openxmlformats.org/officeDocument/2006/customXml" ds:itemID="{DBD5194F-C3F7-4DEF-BFB8-3F1E97E368D4}"/>
</file>

<file path=customXml/itemProps3.xml><?xml version="1.0" encoding="utf-8"?>
<ds:datastoreItem xmlns:ds="http://schemas.openxmlformats.org/officeDocument/2006/customXml" ds:itemID="{8C1DF512-F3FC-4F0F-8650-54AEDACA181D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theme</Template>
  <TotalTime>1389</TotalTime>
  <Words>1103</Words>
  <Application>Microsoft Office PowerPoint</Application>
  <PresentationFormat>On-screen Show (4:3)</PresentationFormat>
  <Paragraphs>173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powerpoint theme</vt:lpstr>
      <vt:lpstr>KSS F1 Welcome Event Ashford &amp; St Peter’s Hospitals</vt:lpstr>
      <vt:lpstr>‘Together We Care’</vt:lpstr>
      <vt:lpstr>About Our Trust</vt:lpstr>
      <vt:lpstr>PowerPoint Presentation</vt:lpstr>
      <vt:lpstr>St Peter’s Hospital site</vt:lpstr>
      <vt:lpstr>PowerPoint Presentation</vt:lpstr>
      <vt:lpstr>Getting to St Peter’s</vt:lpstr>
      <vt:lpstr>Accommodation</vt:lpstr>
      <vt:lpstr>Foundation Team</vt:lpstr>
      <vt:lpstr>Our Posts</vt:lpstr>
      <vt:lpstr>F1 Rotas</vt:lpstr>
      <vt:lpstr>Foundation Specific</vt:lpstr>
      <vt:lpstr>Foundation Teaching Programme</vt:lpstr>
      <vt:lpstr>Health &amp; Wellbeing &amp; Other</vt:lpstr>
      <vt:lpstr>Health &amp; Wellbeing &amp; Other (cont)</vt:lpstr>
      <vt:lpstr>Knowledge Service</vt:lpstr>
      <vt:lpstr>Medical Workforce</vt:lpstr>
      <vt:lpstr>Q&amp;A</vt:lpstr>
    </vt:vector>
  </TitlesOfParts>
  <Company>ASPH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Programme Fair</dc:title>
  <dc:creator>Russell Varcoe</dc:creator>
  <cp:lastModifiedBy>VARCOE, Russell (ASHFORD AND ST PETER'S HOSPITALS NHS FOUNDATION TRUST)</cp:lastModifiedBy>
  <cp:revision>51</cp:revision>
  <dcterms:created xsi:type="dcterms:W3CDTF">2022-02-18T14:36:58Z</dcterms:created>
  <dcterms:modified xsi:type="dcterms:W3CDTF">2025-03-07T09:44:59Z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0x010100951B77FFF671174EA6BDAFF0635709A4</vt:lpwstr>
  </property>
</Properties>
</file>