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8"/>
  </p:notesMasterIdLst>
  <p:handoutMasterIdLst>
    <p:handoutMasterId r:id="rId29"/>
  </p:handoutMasterIdLst>
  <p:sldIdLst>
    <p:sldId id="1923" r:id="rId5"/>
    <p:sldId id="2145707308" r:id="rId6"/>
    <p:sldId id="2145707272" r:id="rId7"/>
    <p:sldId id="2145707274" r:id="rId8"/>
    <p:sldId id="2145707276" r:id="rId9"/>
    <p:sldId id="2145707293" r:id="rId10"/>
    <p:sldId id="2145707292" r:id="rId11"/>
    <p:sldId id="2145707295" r:id="rId12"/>
    <p:sldId id="2145707311" r:id="rId13"/>
    <p:sldId id="2145707309" r:id="rId14"/>
    <p:sldId id="2145707302" r:id="rId15"/>
    <p:sldId id="2145707305" r:id="rId16"/>
    <p:sldId id="2145707319" r:id="rId17"/>
    <p:sldId id="2145707318" r:id="rId18"/>
    <p:sldId id="2145707315" r:id="rId19"/>
    <p:sldId id="2145707312" r:id="rId20"/>
    <p:sldId id="2145707313" r:id="rId21"/>
    <p:sldId id="2145707314" r:id="rId22"/>
    <p:sldId id="2145707300" r:id="rId23"/>
    <p:sldId id="2145707297" r:id="rId24"/>
    <p:sldId id="2145707316" r:id="rId25"/>
    <p:sldId id="2145707306" r:id="rId26"/>
    <p:sldId id="2145707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B6C412-62CB-9292-9B9A-5DB5E15DBEDE}" name="PUTTICK, Devon (NHS ENGLAND - T1510)" initials="DP" userId="S::d.puttick@nhs.net::63856f22-2eb1-4903-9036-6ab0fa2957a6" providerId="AD"/>
  <p188:author id="{4510B696-F721-354E-56E8-78CB97701622}" name="FOSTER, Katie (NHS ENGLAND - T1510)" initials="KF" userId="S::katie.foster20@nhs.net::f67495d2-6f3f-40a5-a421-3f344e340bb2" providerId="AD"/>
  <p188:author id="{DA51D9B7-6425-3087-1D91-9B95C871AF20}" name="BARRETT, Helen (NHS ENGLAND - T1510)" initials="" userId="S::helen.barrett110@nhs.net::53654656-07bc-4690-a59a-32a0f416b8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E8EDEE"/>
    <a:srgbClr val="DDE1E4"/>
    <a:srgbClr val="425563"/>
    <a:srgbClr val="80D2CC"/>
    <a:srgbClr val="99DBD6"/>
    <a:srgbClr val="99DDEB"/>
    <a:srgbClr val="80D4E7"/>
    <a:srgbClr val="005EB8"/>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BC093-D250-49CF-8567-AEFA982AB006}" v="6" dt="2024-09-19T11:33:10.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30/09/2024</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30/09/2024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dirty="0"/>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dirty="0"/>
          </a:p>
        </p:txBody>
      </p:sp>
    </p:spTree>
    <p:extLst>
      <p:ext uri="{BB962C8B-B14F-4D97-AF65-F5344CB8AC3E}">
        <p14:creationId xmlns:p14="http://schemas.microsoft.com/office/powerpoint/2010/main" val="404967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dirty="0"/>
          </a:p>
        </p:txBody>
      </p:sp>
    </p:spTree>
    <p:extLst>
      <p:ext uri="{BB962C8B-B14F-4D97-AF65-F5344CB8AC3E}">
        <p14:creationId xmlns:p14="http://schemas.microsoft.com/office/powerpoint/2010/main" val="68768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dirty="0"/>
          </a:p>
        </p:txBody>
      </p:sp>
    </p:spTree>
    <p:extLst>
      <p:ext uri="{BB962C8B-B14F-4D97-AF65-F5344CB8AC3E}">
        <p14:creationId xmlns:p14="http://schemas.microsoft.com/office/powerpoint/2010/main" val="423270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dirty="0"/>
          </a:p>
        </p:txBody>
      </p:sp>
    </p:spTree>
    <p:extLst>
      <p:ext uri="{BB962C8B-B14F-4D97-AF65-F5344CB8AC3E}">
        <p14:creationId xmlns:p14="http://schemas.microsoft.com/office/powerpoint/2010/main" val="75686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dirty="0"/>
          </a:p>
        </p:txBody>
      </p:sp>
    </p:spTree>
    <p:extLst>
      <p:ext uri="{BB962C8B-B14F-4D97-AF65-F5344CB8AC3E}">
        <p14:creationId xmlns:p14="http://schemas.microsoft.com/office/powerpoint/2010/main" val="56674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dirty="0"/>
          </a:p>
        </p:txBody>
      </p:sp>
    </p:spTree>
    <p:extLst>
      <p:ext uri="{BB962C8B-B14F-4D97-AF65-F5344CB8AC3E}">
        <p14:creationId xmlns:p14="http://schemas.microsoft.com/office/powerpoint/2010/main" val="315799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dirty="0"/>
          </a:p>
        </p:txBody>
      </p:sp>
    </p:spTree>
    <p:extLst>
      <p:ext uri="{BB962C8B-B14F-4D97-AF65-F5344CB8AC3E}">
        <p14:creationId xmlns:p14="http://schemas.microsoft.com/office/powerpoint/2010/main" val="307048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dirty="0"/>
          </a:p>
        </p:txBody>
      </p:sp>
    </p:spTree>
    <p:extLst>
      <p:ext uri="{BB962C8B-B14F-4D97-AF65-F5344CB8AC3E}">
        <p14:creationId xmlns:p14="http://schemas.microsoft.com/office/powerpoint/2010/main" val="369094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dirty="0"/>
          </a:p>
        </p:txBody>
      </p:sp>
    </p:spTree>
    <p:extLst>
      <p:ext uri="{BB962C8B-B14F-4D97-AF65-F5344CB8AC3E}">
        <p14:creationId xmlns:p14="http://schemas.microsoft.com/office/powerpoint/2010/main" val="55317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dirty="0"/>
          </a:p>
        </p:txBody>
      </p:sp>
    </p:spTree>
    <p:extLst>
      <p:ext uri="{BB962C8B-B14F-4D97-AF65-F5344CB8AC3E}">
        <p14:creationId xmlns:p14="http://schemas.microsoft.com/office/powerpoint/2010/main" val="37491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dirty="0"/>
          </a:p>
        </p:txBody>
      </p:sp>
    </p:spTree>
    <p:extLst>
      <p:ext uri="{BB962C8B-B14F-4D97-AF65-F5344CB8AC3E}">
        <p14:creationId xmlns:p14="http://schemas.microsoft.com/office/powerpoint/2010/main" val="1456220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dirty="0"/>
          </a:p>
        </p:txBody>
      </p:sp>
    </p:spTree>
    <p:extLst>
      <p:ext uri="{BB962C8B-B14F-4D97-AF65-F5344CB8AC3E}">
        <p14:creationId xmlns:p14="http://schemas.microsoft.com/office/powerpoint/2010/main" val="3192083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dirty="0"/>
          </a:p>
        </p:txBody>
      </p:sp>
    </p:spTree>
    <p:extLst>
      <p:ext uri="{BB962C8B-B14F-4D97-AF65-F5344CB8AC3E}">
        <p14:creationId xmlns:p14="http://schemas.microsoft.com/office/powerpoint/2010/main" val="308776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dirty="0"/>
          </a:p>
        </p:txBody>
      </p:sp>
    </p:spTree>
    <p:extLst>
      <p:ext uri="{BB962C8B-B14F-4D97-AF65-F5344CB8AC3E}">
        <p14:creationId xmlns:p14="http://schemas.microsoft.com/office/powerpoint/2010/main" val="357481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dirty="0"/>
          </a:p>
        </p:txBody>
      </p:sp>
    </p:spTree>
    <p:extLst>
      <p:ext uri="{BB962C8B-B14F-4D97-AF65-F5344CB8AC3E}">
        <p14:creationId xmlns:p14="http://schemas.microsoft.com/office/powerpoint/2010/main" val="12723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dirty="0"/>
          </a:p>
        </p:txBody>
      </p:sp>
    </p:spTree>
    <p:extLst>
      <p:ext uri="{BB962C8B-B14F-4D97-AF65-F5344CB8AC3E}">
        <p14:creationId xmlns:p14="http://schemas.microsoft.com/office/powerpoint/2010/main" val="304019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dirty="0"/>
          </a:p>
        </p:txBody>
      </p:sp>
    </p:spTree>
    <p:extLst>
      <p:ext uri="{BB962C8B-B14F-4D97-AF65-F5344CB8AC3E}">
        <p14:creationId xmlns:p14="http://schemas.microsoft.com/office/powerpoint/2010/main" val="109230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dirty="0"/>
          </a:p>
        </p:txBody>
      </p:sp>
    </p:spTree>
    <p:extLst>
      <p:ext uri="{BB962C8B-B14F-4D97-AF65-F5344CB8AC3E}">
        <p14:creationId xmlns:p14="http://schemas.microsoft.com/office/powerpoint/2010/main" val="170377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dirty="0"/>
          </a:p>
        </p:txBody>
      </p:sp>
    </p:spTree>
    <p:extLst>
      <p:ext uri="{BB962C8B-B14F-4D97-AF65-F5344CB8AC3E}">
        <p14:creationId xmlns:p14="http://schemas.microsoft.com/office/powerpoint/2010/main" val="402855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dirty="0"/>
          </a:p>
        </p:txBody>
      </p:sp>
    </p:spTree>
    <p:extLst>
      <p:ext uri="{BB962C8B-B14F-4D97-AF65-F5344CB8AC3E}">
        <p14:creationId xmlns:p14="http://schemas.microsoft.com/office/powerpoint/2010/main" val="246818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dirty="0"/>
          </a:p>
        </p:txBody>
      </p:sp>
    </p:spTree>
    <p:extLst>
      <p:ext uri="{BB962C8B-B14F-4D97-AF65-F5344CB8AC3E}">
        <p14:creationId xmlns:p14="http://schemas.microsoft.com/office/powerpoint/2010/main" val="2496803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30/09/2024</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e.nhs.uk/our-work/quality/national-education-training-survey-nets/nets-2024"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e.nhs.uk/our-work/quality/national-education-training-survey-nets/nets-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e.nhs.uk/our-work/quality/national-education-training-survey-nets/nets-2024"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nhsstaffsurveys.com/survey-docume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nhsstaffsurvey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nhsstaffsurvey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nhsstaffsurvey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nhsstaffsurveys.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hs.sharepoint.com/sites/HEEQualityPortal/SitePages/Home.aspx?xsdata=MDV8MDJ8fGQyOTNiNzBhMGJjZDQ1NDJmMmY1MDhkYzJiYmQ0ZDc4fGZmYTc5MTJiYjA5NzQxMzE5YzBmZDBlODA3NTViMmFifDB8MHw2Mzg0MzMzMzkyMjgzNTMyNjl8VW5rbm93bnxWR1ZoYlhOVFpXTjFjbWwwZVZObGNuWnBZMlY4ZXlKV0lqb2lNQzR3TGpBd01EQWlMQ0pRSWpvaVYybHVNeklpTENKQlRpSTZJazkwYUdWeUlpd2lWMVFpT2pFeGZRPT18MXxMMk5vWVhSekx6RTVPbTFsWlhScGJtZGZUV3BhYlU1VVFURk5lbEYwVG1wamVrOURNREJOVkdzMVRGZEdiRTB5VVhSTmVtTXdXV3BCTUZwWFNtMU5SMFpvUUhSb2NtVmhaQzUyTWk5dFpYTnpZV2RsY3k4eE56QTNOek0zTURnek9UZ3l8ZDU2YjAxMmJmZWI2NGVhYmYyZjUwOGRjMmJiZDRkNzh8OTVmNTZmNDVmYTA2NDY0Nzg5NTc4ZDdkNWJhMGQxMWM%3d&amp;sdata=TWhOeHFKUEJCZzZaT1lPc0xVRDdmWU1GYlpNWEV0VU5tOFlCNnR6cGhjWT0%3d&amp;ovuser=ffa7912b-b097-4131-9c0f-d0e80755b2ab%2cLayla.Khan%40hee.nhs.uk&amp;SafelinksUrl=https%3a%2f%2fnhs.sharepoint.com%2fsites%2fHEEQualityPortal%2fSitePages%2fHome.aspx&amp;OR=Teams-HL&amp;CT=1726745516324&amp;clickparams=eyJBcHBOYW1lIjoiVGVhbXMtRGVza3RvcCIsIkFwcFZlcnNpb24iOiI0OS8yNDA4MTcwMDQxOSIsIkhhc0ZlZGVyYXRlZFVzZXIiOmZhbHNlfQ%3D%3D"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hs.sharepoint.com/sites/HEEQualityPortal/SitePages/Home.aspx?xsdata=MDV8MDJ8fGQyOTNiNzBhMGJjZDQ1NDJmMmY1MDhkYzJiYmQ0ZDc4fGZmYTc5MTJiYjA5NzQxMzE5YzBmZDBlODA3NTViMmFifDB8MHw2Mzg0MzMzMzkyMjgzNTMyNjl8VW5rbm93bnxWR1ZoYlhOVFpXTjFjbWwwZVZObGNuWnBZMlY4ZXlKV0lqb2lNQzR3TGpBd01EQWlMQ0pRSWpvaVYybHVNeklpTENKQlRpSTZJazkwYUdWeUlpd2lWMVFpT2pFeGZRPT18MXxMMk5vWVhSekx6RTVPbTFsWlhScGJtZGZUV3BhYlU1VVFURk5lbEYwVG1wamVrOURNREJOVkdzMVRGZEdiRTB5VVhSTmVtTXdXV3BCTUZwWFNtMU5SMFpvUUhSb2NtVmhaQzUyTWk5dFpYTnpZV2RsY3k4eE56QTNOek0zTURnek9UZ3l8ZDU2YjAxMmJmZWI2NGVhYmYyZjUwOGRjMmJiZDRkNzh8OTVmNTZmNDVmYTA2NDY0Nzg5NTc4ZDdkNWJhMGQxMWM%3d&amp;sdata=TWhOeHFKUEJCZzZaT1lPc0xVRDdmWU1GYlpNWEV0VU5tOFlCNnR6cGhjWT0%3d&amp;ovuser=ffa7912b-b097-4131-9c0f-d0e80755b2ab%2cLayla.Khan%40hee.nhs.uk&amp;SafelinksUrl=https%3a%2f%2fnhs.sharepoint.com%2fsites%2fHEEQualityPortal%2fSitePages%2fHome.aspx&amp;OR=Teams-HL&amp;CT=1726745516324&amp;clickparams=eyJBcHBOYW1lIjoiVGVhbXMtRGVza3RvcCIsIkFwcFZlcnNpb24iOiI0OS8yNDA4MTcwMDQxOSIsIkhhc0ZlZGVyYXRlZFVzZXIiOmZhbHNlfQ%3D%3D"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nhs.sharepoint.com/sites/HEEQualityPortal/SitePages/Home.aspx?xsdata=MDV8MDJ8fGQyOTNiNzBhMGJjZDQ1NDJmMmY1MDhkYzJiYmQ0ZDc4fGZmYTc5MTJiYjA5NzQxMzE5YzBmZDBlODA3NTViMmFifDB8MHw2Mzg0MzMzMzkyMjgzNTMyNjl8VW5rbm93bnxWR1ZoYlhOVFpXTjFjbWwwZVZObGNuWnBZMlY4ZXlKV0lqb2lNQzR3TGpBd01EQWlMQ0pRSWpvaVYybHVNeklpTENKQlRpSTZJazkwYUdWeUlpd2lWMVFpT2pFeGZRPT18MXxMMk5vWVhSekx6RTVPbTFsWlhScGJtZGZUV3BhYlU1VVFURk5lbEYwVG1wamVrOURNREJOVkdzMVRGZEdiRTB5VVhSTmVtTXdXV3BCTUZwWFNtMU5SMFpvUUhSb2NtVmhaQzUyTWk5dFpYTnpZV2RsY3k4eE56QTNOek0zTURnek9UZ3l8ZDU2YjAxMmJmZWI2NGVhYmYyZjUwOGRjMmJiZDRkNzh8OTVmNTZmNDVmYTA2NDY0Nzg5NTc4ZDdkNWJhMGQxMWM%3d&amp;sdata=TWhOeHFKUEJCZzZaT1lPc0xVRDdmWU1GYlpNWEV0VU5tOFlCNnR6cGhjWT0%3d&amp;ovuser=ffa7912b-b097-4131-9c0f-d0e80755b2ab%2cLayla.Khan%40hee.nhs.uk&amp;SafelinksUrl=https%3a%2f%2fnhs.sharepoint.com%2fsites%2fHEEQualityPortal%2fSitePages%2fHome.aspx&amp;OR=Teams-HL&amp;CT=1726745516324&amp;clickparams=eyJBcHBOYW1lIjoiVGVhbXMtRGVza3RvcCIsIkFwcFZlcnNpb24iOiI0OS8yNDA4MTcwMDQxOSIsIkhhc0ZlZGVyYXRlZFVzZXIiOmZhbHNlfQ%3D%3D" TargetMode="External"/><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nhs.sharepoint.com/sites/HEEQualityPortal/SitePages/Home.aspx?xsdata=MDV8MDJ8fGQyOTNiNzBhMGJjZDQ1NDJmMmY1MDhkYzJiYmQ0ZDc4fGZmYTc5MTJiYjA5NzQxMzE5YzBmZDBlODA3NTViMmFifDB8MHw2Mzg0MzMzMzkyMjgzNTMyNjl8VW5rbm93bnxWR1ZoYlhOVFpXTjFjbWwwZVZObGNuWnBZMlY4ZXlKV0lqb2lNQzR3TGpBd01EQWlMQ0pRSWpvaVYybHVNeklpTENKQlRpSTZJazkwYUdWeUlpd2lWMVFpT2pFeGZRPT18MXxMMk5vWVhSekx6RTVPbTFsWlhScGJtZGZUV3BhYlU1VVFURk5lbEYwVG1wamVrOURNREJOVkdzMVRGZEdiRTB5VVhSTmVtTXdXV3BCTUZwWFNtMU5SMFpvUUhSb2NtVmhaQzUyTWk5dFpYTnpZV2RsY3k4eE56QTNOek0zTURnek9UZ3l8ZDU2YjAxMmJmZWI2NGVhYmYyZjUwOGRjMmJiZDRkNzh8OTVmNTZmNDVmYTA2NDY0Nzg5NTc4ZDdkNWJhMGQxMWM%3d&amp;sdata=TWhOeHFKUEJCZzZaT1lPc0xVRDdmWU1GYlpNWEV0VU5tOFlCNnR6cGhjWT0%3d&amp;ovuser=ffa7912b-b097-4131-9c0f-d0e80755b2ab%2cLayla.Khan%40hee.nhs.uk&amp;SafelinksUrl=https%3a%2f%2fnhs.sharepoint.com%2fsites%2fHEEQualityPortal%2fSitePages%2fHome.aspx&amp;OR=Teams-HL&amp;CT=1726745516324&amp;clickparams=eyJBcHBOYW1lIjoiVGVhbXMtRGVza3RvcCIsIkFwcFZlcnNpb24iOiI0OS8yNDA4MTcwMDQxOSIsIkhhc0ZlZGVyYXRlZFVzZXIiOmZhbHNlfQ%3D%3D" TargetMode="External"/><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e.nhs.uk/nets-2024" TargetMode="External"/><Relationship Id="rId2" Type="http://schemas.openxmlformats.org/officeDocument/2006/relationships/hyperlink" Target="mailto:england.nets@nhs.net"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hee.nhs.uk/our-work/quality/national-education-training-survey-net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ee.nhs.uk/our-work/quality/national-education-training-survey-net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hee.nhs.uk/our-work/quality/national-education-training-survey-nets/nets-20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3572"/>
            <a:ext cx="5831640" cy="4764387"/>
          </a:xfrm>
        </p:spPr>
        <p:txBody>
          <a:bodyPr/>
          <a:lstStyle/>
          <a:p>
            <a:r>
              <a:rPr lang="en-GB" sz="4800" dirty="0"/>
              <a:t>National Education Training Survey (NETS) Communication Toolkit</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vert="horz" lIns="0" tIns="0" rIns="0" bIns="0" rtlCol="0" anchor="t">
            <a:normAutofit/>
          </a:bodyPr>
          <a:lstStyle/>
          <a:p>
            <a:pPr>
              <a:lnSpc>
                <a:spcPct val="120000"/>
              </a:lnSpc>
            </a:pPr>
            <a:r>
              <a:rPr lang="en-GB" dirty="0"/>
              <a:t>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23233"/>
            <a:ext cx="11404154" cy="865186"/>
          </a:xfrm>
        </p:spPr>
        <p:txBody>
          <a:bodyPr anchor="ctr">
            <a:normAutofit/>
          </a:bodyPr>
          <a:lstStyle/>
          <a:p>
            <a:r>
              <a:rPr lang="en-GB" spc="-40" dirty="0"/>
              <a:t>Key messaging </a:t>
            </a:r>
            <a:endParaRPr lang="en-US" dirty="0"/>
          </a:p>
        </p:txBody>
      </p:sp>
      <p:sp>
        <p:nvSpPr>
          <p:cNvPr id="2" name="Content Placeholder 1">
            <a:extLst>
              <a:ext uri="{FF2B5EF4-FFF2-40B4-BE49-F238E27FC236}">
                <a16:creationId xmlns:a16="http://schemas.microsoft.com/office/drawing/2014/main" id="{63A4ED78-CB72-AC70-78A4-1D8F8FCA35AD}"/>
              </a:ext>
            </a:extLst>
          </p:cNvPr>
          <p:cNvSpPr>
            <a:spLocks noGrp="1"/>
          </p:cNvSpPr>
          <p:nvPr>
            <p:ph idx="1"/>
          </p:nvPr>
        </p:nvSpPr>
        <p:spPr>
          <a:xfrm>
            <a:off x="432000" y="1088419"/>
            <a:ext cx="11317643" cy="5074637"/>
          </a:xfrm>
        </p:spPr>
        <p:txBody>
          <a:bodyPr vert="horz" lIns="0" tIns="0" rIns="0" bIns="0" numCol="1" spcCol="432000" rtlCol="0" anchor="t">
            <a:noAutofit/>
          </a:bodyPr>
          <a:lstStyle/>
          <a:p>
            <a:pPr marL="285750" indent="-285750">
              <a:spcAft>
                <a:spcPts val="0"/>
              </a:spcAft>
              <a:buFont typeface="Arial,Sans-Serif"/>
              <a:buChar char="•"/>
              <a:tabLst>
                <a:tab pos="228600" algn="l"/>
                <a:tab pos="457200" algn="l"/>
              </a:tabLst>
            </a:pPr>
            <a:r>
              <a:rPr lang="en-GB" sz="1200" b="1" dirty="0">
                <a:solidFill>
                  <a:srgbClr val="231F20"/>
                </a:solidFill>
                <a:ea typeface="+mn-lt"/>
                <a:cs typeface="+mn-lt"/>
              </a:rPr>
              <a:t>Survey Features: </a:t>
            </a:r>
            <a:r>
              <a:rPr lang="en-GB" sz="1200" dirty="0">
                <a:solidFill>
                  <a:srgbClr val="231F20"/>
                </a:solidFill>
                <a:ea typeface="+mn-lt"/>
                <a:cs typeface="+mn-lt"/>
              </a:rPr>
              <a:t>The National Education and Training Survey (NETS) is a quick and simple way for learners to share their feedback online. The survey includes:</a:t>
            </a:r>
          </a:p>
          <a:p>
            <a:pPr marL="971550" lvl="1" indent="-285750">
              <a:lnSpc>
                <a:spcPct val="100000"/>
              </a:lnSpc>
              <a:spcBef>
                <a:spcPts val="0"/>
              </a:spcBef>
              <a:buFont typeface="Courier New,monospace"/>
              <a:buChar char="o"/>
              <a:tabLst>
                <a:tab pos="228600" algn="l"/>
                <a:tab pos="457200" algn="l"/>
              </a:tabLst>
            </a:pPr>
            <a:r>
              <a:rPr lang="en-GB" sz="1200" dirty="0">
                <a:solidFill>
                  <a:srgbClr val="231F20"/>
                </a:solidFill>
                <a:ea typeface="+mn-lt"/>
                <a:cs typeface="+mn-lt"/>
              </a:rPr>
              <a:t>A core questionnaire covering Induction, Clinical Supervision, Facilities, Learning Opportunities, and Teamwork.</a:t>
            </a:r>
          </a:p>
          <a:p>
            <a:pPr marL="971550" lvl="1" indent="-285750">
              <a:lnSpc>
                <a:spcPct val="100000"/>
              </a:lnSpc>
              <a:spcBef>
                <a:spcPts val="0"/>
              </a:spcBef>
              <a:buFont typeface="Courier New,monospace"/>
              <a:buChar char="o"/>
              <a:tabLst>
                <a:tab pos="228600" algn="l"/>
                <a:tab pos="457200" algn="l"/>
              </a:tabLst>
            </a:pPr>
            <a:r>
              <a:rPr lang="en-GB" sz="1200" dirty="0">
                <a:solidFill>
                  <a:srgbClr val="231F20"/>
                </a:solidFill>
                <a:ea typeface="+mn-lt"/>
                <a:cs typeface="+mn-lt"/>
              </a:rPr>
              <a:t>Questions on health and wellbeing, equality, diversity, and inclusion.</a:t>
            </a:r>
          </a:p>
          <a:p>
            <a:pPr marL="971550" lvl="1" indent="-285750">
              <a:lnSpc>
                <a:spcPct val="100000"/>
              </a:lnSpc>
              <a:spcBef>
                <a:spcPts val="0"/>
              </a:spcBef>
              <a:buFont typeface="Courier New,monospace"/>
              <a:buChar char="o"/>
              <a:tabLst>
                <a:tab pos="228600" algn="l"/>
                <a:tab pos="457200" algn="l"/>
              </a:tabLst>
            </a:pPr>
            <a:r>
              <a:rPr lang="en-GB" sz="1200" dirty="0">
                <a:solidFill>
                  <a:srgbClr val="231F20"/>
                </a:solidFill>
                <a:ea typeface="+mn-lt"/>
                <a:cs typeface="+mn-lt"/>
              </a:rPr>
              <a:t>A small series of profession-specific questions.</a:t>
            </a:r>
          </a:p>
          <a:p>
            <a:pPr marL="971550" lvl="1" indent="-285750">
              <a:lnSpc>
                <a:spcPct val="100000"/>
              </a:lnSpc>
              <a:spcBef>
                <a:spcPts val="0"/>
              </a:spcBef>
              <a:buFont typeface="Courier New,monospace"/>
              <a:buChar char="o"/>
              <a:tabLst>
                <a:tab pos="228600" algn="l"/>
                <a:tab pos="457200" algn="l"/>
              </a:tabLst>
            </a:pPr>
            <a:r>
              <a:rPr lang="en-GB" sz="1200" dirty="0">
                <a:solidFill>
                  <a:srgbClr val="231F20"/>
                </a:solidFill>
                <a:ea typeface="+mn-lt"/>
                <a:cs typeface="+mn-lt"/>
              </a:rPr>
              <a:t>The ability to provide feedback on what is working well and what could be improved.</a:t>
            </a:r>
          </a:p>
          <a:p>
            <a:pPr marL="971550" lvl="1" indent="-285750">
              <a:lnSpc>
                <a:spcPct val="100000"/>
              </a:lnSpc>
              <a:spcBef>
                <a:spcPts val="0"/>
              </a:spcBef>
              <a:buFont typeface="Courier New,monospace"/>
              <a:buChar char="o"/>
              <a:tabLst>
                <a:tab pos="228600" algn="l"/>
                <a:tab pos="457200" algn="l"/>
              </a:tabLst>
            </a:pPr>
            <a:r>
              <a:rPr lang="en-GB" sz="1200" dirty="0">
                <a:solidFill>
                  <a:srgbClr val="231F20"/>
                </a:solidFill>
                <a:ea typeface="+mn-lt"/>
                <a:cs typeface="+mn-lt"/>
              </a:rPr>
              <a:t>The option to recommend a placement area.</a:t>
            </a:r>
          </a:p>
          <a:p>
            <a:pPr>
              <a:spcAft>
                <a:spcPts val="0"/>
              </a:spcAft>
              <a:tabLst>
                <a:tab pos="228600" algn="l"/>
                <a:tab pos="457200" algn="l"/>
              </a:tabLst>
            </a:pPr>
            <a:endParaRPr lang="en-GB" sz="1200" b="1" dirty="0"/>
          </a:p>
          <a:p>
            <a:pPr marL="285750" indent="-285750">
              <a:spcAft>
                <a:spcPts val="0"/>
              </a:spcAft>
              <a:buFont typeface="Arial"/>
              <a:buChar char="•"/>
              <a:tabLst>
                <a:tab pos="228600" algn="l"/>
                <a:tab pos="457200" algn="l"/>
              </a:tabLst>
            </a:pPr>
            <a:r>
              <a:rPr lang="en-GB" sz="1200" b="1" dirty="0"/>
              <a:t>Meeting Our Responsibilities:</a:t>
            </a:r>
            <a:r>
              <a:rPr lang="en-GB" sz="1200" dirty="0"/>
              <a:t> By evaluating the quality of education and training against our Education Quality Framework, NETS supports our statutory responsibility to enhance healthcare education, contributing to a skilled and motivated workforce aligned with the NHS Long Term Workforce Plan.</a:t>
            </a:r>
          </a:p>
          <a:p>
            <a:pPr marL="285750" indent="-285750">
              <a:spcAft>
                <a:spcPts val="0"/>
              </a:spcAft>
              <a:buFont typeface="Arial"/>
              <a:buChar char="•"/>
              <a:tabLst>
                <a:tab pos="228600" algn="l"/>
                <a:tab pos="457200" algn="l"/>
              </a:tabLst>
            </a:pPr>
            <a:endParaRPr lang="en-GB" sz="1200" b="1" dirty="0"/>
          </a:p>
          <a:p>
            <a:pPr marL="285750" indent="-285750">
              <a:spcAft>
                <a:spcPts val="0"/>
              </a:spcAft>
              <a:buFont typeface="Arial"/>
              <a:buChar char="•"/>
              <a:tabLst>
                <a:tab pos="228600" algn="l"/>
                <a:tab pos="457200" algn="l"/>
              </a:tabLst>
            </a:pPr>
            <a:r>
              <a:rPr lang="en-GB" sz="1200" b="1" dirty="0"/>
              <a:t>Continuous Improvement:</a:t>
            </a:r>
            <a:r>
              <a:rPr lang="en-GB" sz="1200" dirty="0"/>
              <a:t> The NETS findings are integral to our quality management processes, guiding actions that improve the educational landscape and support the development of our NHS workforce.</a:t>
            </a:r>
          </a:p>
          <a:p>
            <a:pPr>
              <a:spcAft>
                <a:spcPts val="0"/>
              </a:spcAft>
              <a:tabLst>
                <a:tab pos="228600" algn="l"/>
                <a:tab pos="457200" algn="l"/>
              </a:tabLst>
            </a:pPr>
            <a:endParaRPr lang="en-GB" sz="1200" dirty="0"/>
          </a:p>
          <a:p>
            <a:pPr marL="285750" indent="-285750">
              <a:spcAft>
                <a:spcPts val="0"/>
              </a:spcAft>
              <a:buFont typeface="Arial"/>
              <a:buChar char="•"/>
              <a:tabLst>
                <a:tab pos="228600" algn="l"/>
                <a:tab pos="457200" algn="l"/>
              </a:tabLst>
            </a:pPr>
            <a:r>
              <a:rPr lang="en-GB" sz="1200" b="1" dirty="0">
                <a:solidFill>
                  <a:srgbClr val="231F20"/>
                </a:solidFill>
                <a:ea typeface="+mn-lt"/>
                <a:cs typeface="+mn-lt"/>
              </a:rPr>
              <a:t>NETS</a:t>
            </a:r>
            <a:r>
              <a:rPr lang="en-GB" sz="1200" b="1" dirty="0">
                <a:solidFill>
                  <a:srgbClr val="231F20"/>
                </a:solidFill>
                <a:effectLst/>
                <a:ea typeface="+mn-lt"/>
                <a:cs typeface="+mn-lt"/>
              </a:rPr>
              <a:t> and </a:t>
            </a:r>
            <a:r>
              <a:rPr lang="en-GB" sz="1200" b="1" dirty="0">
                <a:solidFill>
                  <a:srgbClr val="231F20"/>
                </a:solidFill>
                <a:ea typeface="+mn-lt"/>
                <a:cs typeface="+mn-lt"/>
              </a:rPr>
              <a:t>NHS Staff Survey: </a:t>
            </a:r>
            <a:r>
              <a:rPr lang="en-GB" sz="1200" dirty="0">
                <a:solidFill>
                  <a:srgbClr val="231F20"/>
                </a:solidFill>
                <a:ea typeface="+mn-lt"/>
                <a:cs typeface="+mn-lt"/>
              </a:rPr>
              <a:t>The NETS runs alongside the </a:t>
            </a:r>
            <a:r>
              <a:rPr lang="en-GB" sz="1200" b="1" dirty="0">
                <a:solidFill>
                  <a:srgbClr val="231F20"/>
                </a:solidFill>
                <a:ea typeface="+mn-lt"/>
                <a:cs typeface="+mn-lt"/>
              </a:rPr>
              <a:t>National Staff Survey (NSS)</a:t>
            </a:r>
            <a:r>
              <a:rPr lang="en-GB" sz="1200" dirty="0">
                <a:solidFill>
                  <a:srgbClr val="231F20"/>
                </a:solidFill>
                <a:ea typeface="+mn-lt"/>
                <a:cs typeface="+mn-lt"/>
              </a:rPr>
              <a:t> to produce a holistic view of working in the NHS, providing an opportunity for both NHS staff, learners and trainees to offer feedback on their different experiences. NETS opens on </a:t>
            </a:r>
            <a:r>
              <a:rPr lang="en-GB" sz="1200" b="1" dirty="0">
                <a:solidFill>
                  <a:srgbClr val="231F20"/>
                </a:solidFill>
                <a:ea typeface="+mn-lt"/>
                <a:cs typeface="+mn-lt"/>
              </a:rPr>
              <a:t>1 October 2024</a:t>
            </a:r>
            <a:r>
              <a:rPr lang="en-GB" sz="1200" dirty="0">
                <a:solidFill>
                  <a:srgbClr val="231F20"/>
                </a:solidFill>
                <a:ea typeface="+mn-lt"/>
                <a:cs typeface="+mn-lt"/>
              </a:rPr>
              <a:t>, one week before NSS, and will remain open until </a:t>
            </a:r>
            <a:r>
              <a:rPr lang="en-GB" sz="1200" b="1" dirty="0">
                <a:solidFill>
                  <a:srgbClr val="231F20"/>
                </a:solidFill>
                <a:ea typeface="+mn-lt"/>
                <a:cs typeface="+mn-lt"/>
              </a:rPr>
              <a:t>26 November 2024 at 11:59 pm</a:t>
            </a:r>
            <a:r>
              <a:rPr lang="en-GB" sz="1200" dirty="0">
                <a:solidFill>
                  <a:srgbClr val="231F20"/>
                </a:solidFill>
                <a:ea typeface="+mn-lt"/>
                <a:cs typeface="+mn-lt"/>
              </a:rPr>
              <a:t>. The messaging will evolve from 8 October to reflect both surveys being open, syncing with the NHS People’s Promise that </a:t>
            </a:r>
            <a:r>
              <a:rPr lang="en-GB" sz="1200" b="1" dirty="0">
                <a:solidFill>
                  <a:srgbClr val="231F20"/>
                </a:solidFill>
                <a:ea typeface="+mn-lt"/>
                <a:cs typeface="+mn-lt"/>
              </a:rPr>
              <a:t>“we each have a voice that counts”.</a:t>
            </a:r>
          </a:p>
          <a:p>
            <a:pPr marL="285750" indent="-285750">
              <a:spcAft>
                <a:spcPts val="0"/>
              </a:spcAft>
              <a:buFont typeface="Arial"/>
              <a:buChar char="•"/>
              <a:tabLst>
                <a:tab pos="228600" algn="l"/>
                <a:tab pos="457200" algn="l"/>
              </a:tabLst>
            </a:pPr>
            <a:endParaRPr lang="en-GB" sz="1200" b="1" dirty="0">
              <a:solidFill>
                <a:srgbClr val="231F20"/>
              </a:solidFill>
              <a:ea typeface="+mn-lt"/>
              <a:cs typeface="+mn-lt"/>
            </a:endParaRPr>
          </a:p>
          <a:p>
            <a:pPr marL="285750" indent="-285750">
              <a:spcAft>
                <a:spcPts val="0"/>
              </a:spcAft>
              <a:buFont typeface="Arial"/>
              <a:buChar char="•"/>
              <a:tabLst>
                <a:tab pos="228600" algn="l"/>
                <a:tab pos="457200" algn="l"/>
              </a:tabLst>
            </a:pPr>
            <a:r>
              <a:rPr lang="en-GB" sz="1200" b="1" dirty="0">
                <a:solidFill>
                  <a:srgbClr val="231F20"/>
                </a:solidFill>
                <a:ea typeface="+mn-lt"/>
                <a:cs typeface="+mn-lt"/>
              </a:rPr>
              <a:t>Message to influencers:</a:t>
            </a:r>
            <a:r>
              <a:rPr lang="en-GB" sz="1200" b="1" dirty="0">
                <a:solidFill>
                  <a:srgbClr val="231F20"/>
                </a:solidFill>
                <a:ea typeface="Calibri"/>
                <a:cs typeface="Arial"/>
              </a:rPr>
              <a:t> </a:t>
            </a:r>
            <a:r>
              <a:rPr lang="en-GB" sz="1200" dirty="0">
                <a:solidFill>
                  <a:srgbClr val="231F20"/>
                </a:solidFill>
                <a:ea typeface="+mn-lt"/>
                <a:cs typeface="+mn-lt"/>
              </a:rPr>
              <a:t>Y</a:t>
            </a:r>
            <a:r>
              <a:rPr lang="en-GB" sz="1200" dirty="0"/>
              <a:t>ou play a crucial role in ensuring that all healthcare learners and trainees have access to NETs and are encouraged to participate. The NETS is the only national survey open to all healthcare students, trainees, and apprentices, providing us with essential feedback on induction, clinical supervision, facilities, learning opportunities, and teamwork they experience. Your support in promoting this survey helps us gather valuable insights that drive continuous improvement in healthcare education.</a:t>
            </a:r>
          </a:p>
          <a:p>
            <a:pPr marL="285750" indent="-285750">
              <a:spcAft>
                <a:spcPts val="0"/>
              </a:spcAft>
              <a:buFont typeface="Arial"/>
              <a:buChar char="•"/>
              <a:tabLst>
                <a:tab pos="228600" algn="l"/>
                <a:tab pos="457200" algn="l"/>
              </a:tabLst>
            </a:pPr>
            <a:endParaRPr lang="en-GB" sz="1200" dirty="0"/>
          </a:p>
          <a:p>
            <a:pPr marL="285750" indent="-285750">
              <a:spcAft>
                <a:spcPts val="0"/>
              </a:spcAft>
              <a:buFont typeface="Arial"/>
              <a:buChar char="•"/>
              <a:tabLst>
                <a:tab pos="228600" algn="l"/>
                <a:tab pos="457200" algn="l"/>
              </a:tabLst>
            </a:pPr>
            <a:r>
              <a:rPr lang="en-GB" sz="1200" b="1" dirty="0">
                <a:cs typeface="Arial" panose="020B0604020202020204"/>
              </a:rPr>
              <a:t>NETS for Educators. </a:t>
            </a:r>
            <a:r>
              <a:rPr lang="en-GB" sz="1200" dirty="0">
                <a:cs typeface="Arial" panose="020B0604020202020204"/>
              </a:rPr>
              <a:t>The National Educator Workforce Strategy sets out actions that will lead to sufficient capacity and quality of educators to allow the growth in healthcare workforce that is needed to deliver care, now and in the future.  As part of the strategy, we will look to pilot a national NETS for Educators in autumn 2024 to gather feedback, identify good practice and enable targeted support to be provided. </a:t>
            </a:r>
          </a:p>
          <a:p>
            <a:pPr>
              <a:spcAft>
                <a:spcPts val="0"/>
              </a:spcAft>
            </a:pPr>
            <a:endParaRPr lang="en-GB" dirty="0"/>
          </a:p>
        </p:txBody>
      </p:sp>
    </p:spTree>
    <p:extLst>
      <p:ext uri="{BB962C8B-B14F-4D97-AF65-F5344CB8AC3E}">
        <p14:creationId xmlns:p14="http://schemas.microsoft.com/office/powerpoint/2010/main" val="35706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477720"/>
            <a:ext cx="11404154" cy="865186"/>
          </a:xfrm>
        </p:spPr>
        <p:txBody>
          <a:bodyPr anchor="ctr">
            <a:normAutofit/>
          </a:bodyPr>
          <a:lstStyle/>
          <a:p>
            <a:r>
              <a:rPr lang="en-GB" spc="-40" dirty="0"/>
              <a:t>Suggested short copy for stakeholders</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393923" y="1998209"/>
            <a:ext cx="11033448" cy="3456000"/>
          </a:xfrm>
        </p:spPr>
        <p:txBody>
          <a:bodyPr vert="horz" lIns="0" tIns="0" rIns="0" bIns="0" numCol="1" spcCol="432000" rtlCol="0" anchor="t">
            <a:noAutofit/>
          </a:bodyPr>
          <a:lstStyle/>
          <a:p>
            <a:r>
              <a:rPr lang="en-GB" sz="2000" b="1" dirty="0"/>
              <a:t>National Education and Training Survey (NETS) is now open: Encourage Learners and Trainees to Complete </a:t>
            </a:r>
          </a:p>
          <a:p>
            <a:r>
              <a:rPr lang="en-GB" sz="1600" dirty="0"/>
              <a:t>The 2024 National Education and Training Survey (NETS) is now open, and you play a crucial role in ensuring that all healthcare learners and trainees have access to the survey and are encouraged to participate.</a:t>
            </a:r>
            <a:endParaRPr lang="en-GB" sz="1600" dirty="0">
              <a:cs typeface="Arial"/>
            </a:endParaRPr>
          </a:p>
          <a:p>
            <a:r>
              <a:rPr lang="en-GB" sz="1600" dirty="0"/>
              <a:t>The NETS is the only national survey open to all healthcare students, trainees, and apprentices, providing NHS England with essential feedback on induction, clinical supervision, facilities, learning opportunities, and teamwork they experience. It also includes questions on health and wellbeing, equality, diversity, and inclusion.</a:t>
            </a:r>
            <a:endParaRPr lang="en-GB" sz="1600" dirty="0">
              <a:cs typeface="Arial"/>
            </a:endParaRPr>
          </a:p>
          <a:p>
            <a:r>
              <a:rPr lang="en-GB" sz="1600" dirty="0"/>
              <a:t>Your support in promoting this survey helps us gather valuable insights that drive continuous improvement in healthcare education. </a:t>
            </a:r>
            <a:r>
              <a:rPr lang="en-GB" sz="1600" dirty="0">
                <a:hlinkClick r:id="rId3"/>
              </a:rPr>
              <a:t>The survey is open from </a:t>
            </a:r>
            <a:r>
              <a:rPr lang="en-GB" sz="1600" b="1" dirty="0">
                <a:hlinkClick r:id="rId3"/>
              </a:rPr>
              <a:t>1 October to 26 November 2024 </a:t>
            </a:r>
            <a:r>
              <a:rPr lang="en-GB" sz="1600" dirty="0"/>
              <a:t>— using our communication toolkit please encourage all learners and trainees to take part!</a:t>
            </a:r>
            <a:endParaRPr lang="en-GB" sz="1600" dirty="0">
              <a:cs typeface="Arial"/>
            </a:endParaRPr>
          </a:p>
          <a:p>
            <a:endParaRPr lang="en-GB" sz="1600" dirty="0"/>
          </a:p>
          <a:p>
            <a:pPr>
              <a:spcAft>
                <a:spcPts val="0"/>
              </a:spcAft>
            </a:pPr>
            <a:r>
              <a:rPr lang="en-GB" sz="1800" b="1" dirty="0">
                <a:solidFill>
                  <a:srgbClr val="231F20"/>
                </a:solidFill>
                <a:effectLst/>
                <a:latin typeface="Arial"/>
                <a:ea typeface="Calibri"/>
                <a:cs typeface="Arial"/>
              </a:rPr>
              <a:t>Word count - 135</a:t>
            </a:r>
          </a:p>
          <a:p>
            <a:pPr>
              <a:spcAft>
                <a:spcPts val="0"/>
              </a:spcAft>
            </a:pPr>
            <a:endParaRPr lang="en-GB"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6" name="Text Placeholder 3">
            <a:extLst>
              <a:ext uri="{FF2B5EF4-FFF2-40B4-BE49-F238E27FC236}">
                <a16:creationId xmlns:a16="http://schemas.microsoft.com/office/drawing/2014/main" id="{C6CA2DFC-38A7-12E9-82D7-A4C48A579653}"/>
              </a:ext>
            </a:extLst>
          </p:cNvPr>
          <p:cNvSpPr>
            <a:spLocks noGrp="1"/>
          </p:cNvSpPr>
          <p:nvPr>
            <p:ph type="body" sz="quarter" idx="13"/>
          </p:nvPr>
        </p:nvSpPr>
        <p:spPr>
          <a:xfrm>
            <a:off x="432000" y="1403791"/>
            <a:ext cx="11050700" cy="462017"/>
          </a:xfrm>
        </p:spPr>
        <p:txBody>
          <a:bodyPr/>
          <a:lstStyle/>
          <a:p>
            <a:r>
              <a:rPr lang="en-GB" dirty="0"/>
              <a:t>1 - 8 October 2024</a:t>
            </a:r>
          </a:p>
        </p:txBody>
      </p:sp>
    </p:spTree>
    <p:extLst>
      <p:ext uri="{BB962C8B-B14F-4D97-AF65-F5344CB8AC3E}">
        <p14:creationId xmlns:p14="http://schemas.microsoft.com/office/powerpoint/2010/main" val="60878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Suggested short copy for learners and trainees </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432000" y="1998208"/>
            <a:ext cx="11088000" cy="4427791"/>
          </a:xfrm>
        </p:spPr>
        <p:txBody>
          <a:bodyPr vert="horz" lIns="0" tIns="0" rIns="0" bIns="0" numCol="1" spcCol="432000" rtlCol="0" anchor="t">
            <a:noAutofit/>
          </a:bodyPr>
          <a:lstStyle/>
          <a:p>
            <a:r>
              <a:rPr lang="en-GB" sz="1800" b="1" dirty="0"/>
              <a:t>Have Your Say: Complete the National Education and Training Survey (NETS)!</a:t>
            </a:r>
            <a:endParaRPr lang="en-GB" sz="1800" dirty="0"/>
          </a:p>
          <a:p>
            <a:r>
              <a:rPr lang="en-GB" sz="1800" dirty="0">
                <a:effectLst/>
                <a:latin typeface="Arial" panose="020B0604020202020204" pitchFamily="34" charset="0"/>
                <a:ea typeface="Calibri" panose="020F0502020204030204" pitchFamily="34" charset="0"/>
              </a:rPr>
              <a:t>NHS England is committed to enhancing the quality of education and training for over 250,000 learners and trainees across a variety of clinical roles in the NHS. </a:t>
            </a:r>
            <a:r>
              <a:rPr lang="en-GB" sz="1800" dirty="0"/>
              <a:t>To support continuous improvement, we conduct the National Education and Training Survey (NETS) each year, offering a platform for healthcare learners and trainees to share their experiences and shape the future of healthcare education.  </a:t>
            </a:r>
            <a:endParaRPr lang="en-GB" sz="1800" dirty="0">
              <a:cs typeface="Arial"/>
            </a:endParaRPr>
          </a:p>
          <a:p>
            <a:r>
              <a:rPr lang="en-GB" sz="1800" dirty="0"/>
              <a:t>Since 2019, NETS has been the only national survey open to all healthcare students, trainees, and apprentices, including </a:t>
            </a:r>
            <a:r>
              <a:rPr lang="en-GB" sz="1800" dirty="0">
                <a:solidFill>
                  <a:srgbClr val="231F20"/>
                </a:solidFill>
                <a:latin typeface="Arial"/>
                <a:ea typeface="Calibri"/>
                <a:cs typeface="Arial"/>
              </a:rPr>
              <a:t>resident doctors</a:t>
            </a:r>
            <a:r>
              <a:rPr lang="en-GB" sz="1800" dirty="0">
                <a:solidFill>
                  <a:srgbClr val="231F20"/>
                </a:solidFill>
                <a:effectLst/>
                <a:latin typeface="Arial"/>
                <a:ea typeface="Calibri"/>
                <a:cs typeface="Arial"/>
              </a:rPr>
              <a:t> and dentists in </a:t>
            </a:r>
            <a:r>
              <a:rPr lang="en-GB" sz="1800" dirty="0">
                <a:solidFill>
                  <a:srgbClr val="231F20"/>
                </a:solidFill>
                <a:latin typeface="Arial"/>
                <a:ea typeface="Calibri"/>
                <a:cs typeface="Arial"/>
              </a:rPr>
              <a:t>postgraduate training.</a:t>
            </a: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t>The survey covers key themes like induction, clinical supervision, facilities, learning opportunities, and teamwork.</a:t>
            </a:r>
            <a:endParaRPr lang="en-GB" sz="1800" dirty="0">
              <a:cs typeface="Arial" panose="020B0604020202020204"/>
            </a:endParaRPr>
          </a:p>
          <a:p>
            <a:r>
              <a:rPr lang="en-GB" sz="1800" dirty="0"/>
              <a:t>Your feedback helps us make informed decisions to enhance learning environments, support retention and recruitment.</a:t>
            </a:r>
            <a:endParaRPr lang="en-GB" sz="1800" dirty="0">
              <a:cs typeface="Arial" panose="020B0604020202020204"/>
            </a:endParaRPr>
          </a:p>
          <a:p>
            <a:r>
              <a:rPr lang="en-GB" sz="1800" dirty="0"/>
              <a:t>Take 10 minutes to share your experiences! </a:t>
            </a:r>
            <a:r>
              <a:rPr lang="en-GB" sz="1800" dirty="0">
                <a:hlinkClick r:id="rId3"/>
              </a:rPr>
              <a:t>The survey is open from 1 October to 26 November 2024</a:t>
            </a:r>
            <a:r>
              <a:rPr lang="en-GB" sz="1800" dirty="0"/>
              <a:t>.</a:t>
            </a:r>
            <a:endParaRPr lang="en-GB" sz="1800" dirty="0">
              <a:cs typeface="Arial"/>
            </a:endParaRPr>
          </a:p>
          <a:p>
            <a:endParaRPr lang="en-GB" sz="1800" dirty="0"/>
          </a:p>
          <a:p>
            <a:r>
              <a:rPr lang="en-GB" sz="1800" b="1" dirty="0">
                <a:solidFill>
                  <a:srgbClr val="231F20"/>
                </a:solidFill>
                <a:effectLst/>
                <a:latin typeface="Arial"/>
                <a:ea typeface="Calibri"/>
                <a:cs typeface="Arial"/>
              </a:rPr>
              <a:t>Word count - 14</a:t>
            </a:r>
            <a:r>
              <a:rPr lang="en-GB" sz="1800" b="1" dirty="0">
                <a:solidFill>
                  <a:srgbClr val="231F20"/>
                </a:solidFill>
                <a:latin typeface="Arial"/>
                <a:ea typeface="Calibri"/>
                <a:cs typeface="Arial"/>
              </a:rPr>
              <a:t>4</a:t>
            </a:r>
            <a:endParaRPr lang="en-GB" sz="1800" b="1" dirty="0">
              <a:solidFill>
                <a:srgbClr val="231F20"/>
              </a:solidFill>
              <a:effectLst/>
              <a:latin typeface="Arial"/>
              <a:ea typeface="Calibri"/>
              <a:cs typeface="Arial"/>
            </a:endParaRPr>
          </a:p>
          <a:p>
            <a:endParaRPr lang="en-GB" sz="1800" dirty="0"/>
          </a:p>
          <a:p>
            <a:endParaRPr lang="en-GB" dirty="0"/>
          </a:p>
        </p:txBody>
      </p:sp>
      <p:sp>
        <p:nvSpPr>
          <p:cNvPr id="6" name="Text Placeholder 3">
            <a:extLst>
              <a:ext uri="{FF2B5EF4-FFF2-40B4-BE49-F238E27FC236}">
                <a16:creationId xmlns:a16="http://schemas.microsoft.com/office/drawing/2014/main" id="{808B2E45-9CD1-E68F-C31A-8FB6DCA9C68C}"/>
              </a:ext>
            </a:extLst>
          </p:cNvPr>
          <p:cNvSpPr>
            <a:spLocks noGrp="1"/>
          </p:cNvSpPr>
          <p:nvPr>
            <p:ph type="body" sz="quarter" idx="13"/>
          </p:nvPr>
        </p:nvSpPr>
        <p:spPr>
          <a:xfrm>
            <a:off x="432000" y="1403791"/>
            <a:ext cx="11050700" cy="462017"/>
          </a:xfrm>
        </p:spPr>
        <p:txBody>
          <a:bodyPr/>
          <a:lstStyle/>
          <a:p>
            <a:r>
              <a:rPr lang="en-GB" dirty="0"/>
              <a:t>1 - 8 October 2024</a:t>
            </a:r>
          </a:p>
        </p:txBody>
      </p:sp>
    </p:spTree>
    <p:extLst>
      <p:ext uri="{BB962C8B-B14F-4D97-AF65-F5344CB8AC3E}">
        <p14:creationId xmlns:p14="http://schemas.microsoft.com/office/powerpoint/2010/main" val="24722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477720"/>
            <a:ext cx="11404154" cy="865186"/>
          </a:xfrm>
        </p:spPr>
        <p:txBody>
          <a:bodyPr anchor="ctr">
            <a:normAutofit/>
          </a:bodyPr>
          <a:lstStyle/>
          <a:p>
            <a:r>
              <a:rPr lang="en-GB" spc="-40" dirty="0"/>
              <a:t>Suggested bulletin copy</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393923" y="1998209"/>
            <a:ext cx="11033448" cy="3456000"/>
          </a:xfrm>
        </p:spPr>
        <p:txBody>
          <a:bodyPr numCol="1"/>
          <a:lstStyle/>
          <a:p>
            <a:pPr>
              <a:spcAft>
                <a:spcPts val="0"/>
              </a:spcAft>
            </a:pPr>
            <a:r>
              <a:rPr lang="en-GB"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National Education and Training Survey (NETS) open</a:t>
            </a: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a:t>
            </a:r>
            <a:r>
              <a:rPr lang="en-GB" sz="1800" u="sng" dirty="0">
                <a:solidFill>
                  <a:srgbClr val="231F20"/>
                </a:solidFill>
                <a:effectLst/>
                <a:latin typeface="Arial" panose="020B0604020202020204" pitchFamily="34" charset="0"/>
                <a:ea typeface="Calibri" panose="020F0502020204030204" pitchFamily="34" charset="0"/>
                <a:cs typeface="Arial" panose="020B0604020202020204" pitchFamily="34" charset="0"/>
                <a:hlinkClick r:id="rId3"/>
              </a:rPr>
              <a:t>NETS</a:t>
            </a:r>
            <a:r>
              <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 is now open to all healthcare students, trainees and apprentices, including </a:t>
            </a:r>
            <a:r>
              <a:rPr lang="en-GB" sz="1800" dirty="0">
                <a:solidFill>
                  <a:srgbClr val="231F20"/>
                </a:solidFill>
                <a:latin typeface="Arial"/>
                <a:ea typeface="Calibri"/>
                <a:cs typeface="Arial"/>
              </a:rPr>
              <a:t>resident doctors</a:t>
            </a:r>
            <a:r>
              <a:rPr lang="en-GB" sz="1800" dirty="0">
                <a:solidFill>
                  <a:srgbClr val="231F20"/>
                </a:solidFill>
                <a:effectLst/>
                <a:latin typeface="Arial"/>
                <a:ea typeface="Calibri"/>
                <a:cs typeface="Arial"/>
              </a:rPr>
              <a:t> and dentists in </a:t>
            </a:r>
            <a:r>
              <a:rPr lang="en-GB" sz="1800" dirty="0">
                <a:solidFill>
                  <a:srgbClr val="231F20"/>
                </a:solidFill>
                <a:latin typeface="Arial"/>
                <a:ea typeface="Calibri"/>
                <a:cs typeface="Arial"/>
              </a:rPr>
              <a:t>postgraduate training</a:t>
            </a:r>
            <a:r>
              <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 NETS offers a platform to share your experiences and shape the future of healthcare education. Your feedback helps us make informed decisions to enhance learning environments, support retention and recruitment.</a:t>
            </a: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800" dirty="0"/>
              <a:t>Take 10 minutes to share your experiences! </a:t>
            </a: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800" b="1" dirty="0">
                <a:solidFill>
                  <a:srgbClr val="231F20"/>
                </a:solidFill>
                <a:latin typeface="Arial" panose="020B0604020202020204" pitchFamily="34" charset="0"/>
                <a:ea typeface="Calibri" panose="020F0502020204030204" pitchFamily="34" charset="0"/>
                <a:cs typeface="Arial" panose="020B0604020202020204" pitchFamily="34" charset="0"/>
              </a:rPr>
              <a:t>Word count – 64</a:t>
            </a:r>
            <a:endParaRPr lang="en-GB"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C6CA2DFC-38A7-12E9-82D7-A4C48A579653}"/>
              </a:ext>
            </a:extLst>
          </p:cNvPr>
          <p:cNvSpPr>
            <a:spLocks noGrp="1"/>
          </p:cNvSpPr>
          <p:nvPr>
            <p:ph type="body" sz="quarter" idx="13"/>
          </p:nvPr>
        </p:nvSpPr>
        <p:spPr>
          <a:xfrm>
            <a:off x="432000" y="1403791"/>
            <a:ext cx="11050700" cy="462017"/>
          </a:xfrm>
        </p:spPr>
        <p:txBody>
          <a:bodyPr/>
          <a:lstStyle/>
          <a:p>
            <a:r>
              <a:rPr lang="en-GB" dirty="0"/>
              <a:t>1 - 8 October 2024</a:t>
            </a:r>
          </a:p>
        </p:txBody>
      </p:sp>
    </p:spTree>
    <p:extLst>
      <p:ext uri="{BB962C8B-B14F-4D97-AF65-F5344CB8AC3E}">
        <p14:creationId xmlns:p14="http://schemas.microsoft.com/office/powerpoint/2010/main" val="22566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Suggested bulletin copy </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432000" y="1998208"/>
            <a:ext cx="11088000" cy="4622048"/>
          </a:xfrm>
        </p:spPr>
        <p:txBody>
          <a:bodyPr numCol="1"/>
          <a:lstStyle/>
          <a:p>
            <a:r>
              <a:rPr lang="en-GB" sz="1800" b="1" dirty="0">
                <a:latin typeface="+mj-lt"/>
              </a:rPr>
              <a:t>Have Your Say: Complete the National Education and Training Survey (NETS) and the National Staff Survey (NSS)! </a:t>
            </a:r>
            <a:endParaRPr lang="en-GB" sz="1800" dirty="0">
              <a:latin typeface="+mj-lt"/>
            </a:endParaRPr>
          </a:p>
          <a:p>
            <a:endParaRPr lang="en-GB" sz="1800" dirty="0">
              <a:latin typeface="+mj-lt"/>
            </a:endParaRPr>
          </a:p>
          <a:p>
            <a:r>
              <a:rPr lang="en-GB" sz="1800" dirty="0">
                <a:latin typeface="+mj-lt"/>
              </a:rPr>
              <a:t>The 2024 National Education and Training Survey (NETS) and National Staff Survey (NSS) are now open.</a:t>
            </a:r>
          </a:p>
          <a:p>
            <a:endParaRPr lang="en-GB" sz="1800" dirty="0">
              <a:latin typeface="+mj-lt"/>
            </a:endParaRPr>
          </a:p>
          <a:p>
            <a:r>
              <a:rPr lang="en-GB" sz="1800" dirty="0">
                <a:solidFill>
                  <a:srgbClr val="231F20"/>
                </a:solidFill>
                <a:effectLst/>
                <a:latin typeface="+mj-lt"/>
                <a:ea typeface="Calibri" panose="020F0502020204030204" pitchFamily="34" charset="0"/>
                <a:cs typeface="Arial" panose="020B0604020202020204" pitchFamily="34" charset="0"/>
              </a:rPr>
              <a:t>The </a:t>
            </a:r>
            <a:r>
              <a:rPr lang="en-GB" sz="1800" dirty="0">
                <a:solidFill>
                  <a:srgbClr val="231F20"/>
                </a:solidFill>
                <a:effectLst/>
                <a:latin typeface="+mj-lt"/>
                <a:ea typeface="Calibri" panose="020F0502020204030204" pitchFamily="34" charset="0"/>
                <a:cs typeface="Arial" panose="020B0604020202020204" pitchFamily="34" charset="0"/>
                <a:hlinkClick r:id="rId3"/>
              </a:rPr>
              <a:t>NETS</a:t>
            </a:r>
            <a:r>
              <a:rPr lang="en-GB" sz="1800" dirty="0">
                <a:solidFill>
                  <a:srgbClr val="231F20"/>
                </a:solidFill>
                <a:effectLst/>
                <a:latin typeface="+mj-lt"/>
                <a:ea typeface="Calibri" panose="020F0502020204030204" pitchFamily="34" charset="0"/>
                <a:cs typeface="Arial" panose="020B0604020202020204" pitchFamily="34" charset="0"/>
              </a:rPr>
              <a:t> offers a platform for all healthcare learners and trainees to share your experiences. </a:t>
            </a:r>
            <a:r>
              <a:rPr lang="en-GB" sz="1800" dirty="0">
                <a:latin typeface="+mj-lt"/>
              </a:rPr>
              <a:t>Take 10 minutes to help shape the future of healthcare education. </a:t>
            </a:r>
          </a:p>
          <a:p>
            <a:endParaRPr lang="en-GB" sz="1800" dirty="0">
              <a:latin typeface="+mj-lt"/>
            </a:endParaRPr>
          </a:p>
          <a:p>
            <a:r>
              <a:rPr lang="en-GB" sz="1800" dirty="0">
                <a:latin typeface="+mj-lt"/>
              </a:rPr>
              <a:t>The </a:t>
            </a:r>
            <a:r>
              <a:rPr lang="en-GB" sz="1800" dirty="0">
                <a:latin typeface="+mj-lt"/>
                <a:hlinkClick r:id="rId4"/>
              </a:rPr>
              <a:t>NSS</a:t>
            </a:r>
            <a:r>
              <a:rPr lang="en-GB" sz="1800" dirty="0">
                <a:latin typeface="+mj-lt"/>
              </a:rPr>
              <a:t> is one of the largest workforce surveys in the world. By giving just 15 minutes of your time you can help make the NHS the workplace we all want it to be. If eligible, take part when you get the invitation from your organisation.</a:t>
            </a:r>
          </a:p>
          <a:p>
            <a:endParaRPr lang="en-GB" sz="1800" dirty="0"/>
          </a:p>
          <a:p>
            <a:r>
              <a:rPr lang="en-GB" sz="18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Word count - 105</a:t>
            </a:r>
            <a:endParaRPr lang="en-GB" sz="1800" dirty="0"/>
          </a:p>
          <a:p>
            <a:endParaRPr lang="en-GB" dirty="0"/>
          </a:p>
        </p:txBody>
      </p:sp>
      <p:sp>
        <p:nvSpPr>
          <p:cNvPr id="6" name="Text Placeholder 3">
            <a:extLst>
              <a:ext uri="{FF2B5EF4-FFF2-40B4-BE49-F238E27FC236}">
                <a16:creationId xmlns:a16="http://schemas.microsoft.com/office/drawing/2014/main" id="{808B2E45-9CD1-E68F-C31A-8FB6DCA9C68C}"/>
              </a:ext>
            </a:extLst>
          </p:cNvPr>
          <p:cNvSpPr>
            <a:spLocks noGrp="1"/>
          </p:cNvSpPr>
          <p:nvPr>
            <p:ph type="body" sz="quarter" idx="13"/>
          </p:nvPr>
        </p:nvSpPr>
        <p:spPr>
          <a:xfrm>
            <a:off x="432000" y="1403791"/>
            <a:ext cx="11050700" cy="462017"/>
          </a:xfrm>
        </p:spPr>
        <p:txBody>
          <a:bodyPr/>
          <a:lstStyle/>
          <a:p>
            <a:r>
              <a:rPr lang="en-GB" dirty="0"/>
              <a:t>9 October – 26 November 2024</a:t>
            </a:r>
          </a:p>
        </p:txBody>
      </p:sp>
    </p:spTree>
    <p:extLst>
      <p:ext uri="{BB962C8B-B14F-4D97-AF65-F5344CB8AC3E}">
        <p14:creationId xmlns:p14="http://schemas.microsoft.com/office/powerpoint/2010/main" val="274153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fontScale="90000"/>
          </a:bodyPr>
          <a:lstStyle/>
          <a:p>
            <a:r>
              <a:rPr lang="en-GB" spc="-40" dirty="0"/>
              <a:t>Suggested social copy targeting learners and trainees - LinkedIn</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432000" y="1463221"/>
            <a:ext cx="10965343" cy="4883149"/>
          </a:xfrm>
        </p:spPr>
        <p:txBody>
          <a:bodyPr vert="horz" lIns="0" tIns="0" rIns="0" bIns="0" numCol="1" spcCol="432000" rtlCol="0" anchor="t">
            <a:noAutofit/>
          </a:bodyPr>
          <a:lstStyle/>
          <a:p>
            <a:pPr>
              <a:spcAft>
                <a:spcPts val="0"/>
              </a:spcAft>
            </a:pPr>
            <a:r>
              <a:rPr lang="en-GB" sz="800" b="1" dirty="0">
                <a:solidFill>
                  <a:schemeClr val="accent3">
                    <a:lumMod val="25000"/>
                  </a:schemeClr>
                </a:solidFill>
                <a:ea typeface="+mn-lt"/>
                <a:cs typeface="+mn-lt"/>
              </a:rPr>
              <a:t>1-8 October (Launch)</a:t>
            </a:r>
          </a:p>
          <a:p>
            <a:pPr marL="457200" lvl="1" indent="0">
              <a:buNone/>
            </a:pPr>
            <a:r>
              <a:rPr lang="en-GB" sz="800" dirty="0">
                <a:solidFill>
                  <a:srgbClr val="231F20"/>
                </a:solidFill>
                <a:ea typeface="+mn-lt"/>
                <a:cs typeface="+mn-lt"/>
              </a:rPr>
              <a:t>The National Education and Training Survey is now open! </a:t>
            </a:r>
            <a:r>
              <a:rPr lang="en-GB" sz="800" dirty="0"/>
              <a:t>🗣️</a:t>
            </a:r>
            <a:r>
              <a:rPr lang="en-GB" sz="800" dirty="0">
                <a:solidFill>
                  <a:srgbClr val="231F20"/>
                </a:solidFill>
                <a:ea typeface="+mn-lt"/>
                <a:cs typeface="+mn-lt"/>
              </a:rPr>
              <a:t> This is your chance to share your experiences, voice your opinions, and help shape the future of healthcare education and training.</a:t>
            </a:r>
            <a:endParaRPr lang="en-GB" sz="800" b="1"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800" dirty="0">
                <a:solidFill>
                  <a:srgbClr val="231F20"/>
                </a:solidFill>
                <a:ea typeface="+mn-lt"/>
                <a:cs typeface="+mn-lt"/>
              </a:rPr>
              <a:t>🕒 It only takes 10 minutes to complete, and your feedback is invaluable.</a:t>
            </a:r>
            <a:endParaRPr lang="en-GB" sz="800" dirty="0">
              <a:cs typeface="Arial"/>
            </a:endParaRPr>
          </a:p>
          <a:p>
            <a:pPr marL="457200" lvl="1" indent="0">
              <a:buNone/>
            </a:pPr>
            <a:r>
              <a:rPr lang="en-GB" sz="800" dirty="0">
                <a:solidFill>
                  <a:srgbClr val="231F20"/>
                </a:solidFill>
                <a:ea typeface="+mn-lt"/>
                <a:cs typeface="+mn-lt"/>
              </a:rPr>
              <a:t>🗓️ Survey Period: 1 October - 26 November 2024</a:t>
            </a:r>
            <a:endParaRPr lang="en-GB" sz="800" dirty="0">
              <a:cs typeface="Arial"/>
            </a:endParaRPr>
          </a:p>
          <a:p>
            <a:pPr marL="457200" lvl="1" indent="0">
              <a:buNone/>
            </a:pPr>
            <a:r>
              <a:rPr lang="en-GB" sz="800" dirty="0">
                <a:solidFill>
                  <a:srgbClr val="231F20"/>
                </a:solidFill>
                <a:ea typeface="+mn-lt"/>
                <a:cs typeface="+mn-lt"/>
              </a:rPr>
              <a:t>🔗 </a:t>
            </a:r>
            <a:r>
              <a:rPr lang="en-GB" sz="800" dirty="0">
                <a:cs typeface="Arial"/>
                <a:hlinkClick r:id="rId3"/>
              </a:rPr>
              <a:t>https://www.hee.nhs.uk/nets-2024</a:t>
            </a:r>
            <a:r>
              <a:rPr lang="en-GB" sz="800" dirty="0">
                <a:cs typeface="Arial"/>
              </a:rPr>
              <a:t> </a:t>
            </a:r>
          </a:p>
          <a:p>
            <a:pPr marL="457200" lvl="1" indent="0">
              <a:buNone/>
            </a:pPr>
            <a:r>
              <a:rPr lang="en-GB" sz="800" dirty="0">
                <a:solidFill>
                  <a:srgbClr val="231F20"/>
                </a:solidFill>
                <a:ea typeface="+mn-lt"/>
                <a:cs typeface="+mn-lt"/>
              </a:rPr>
              <a:t>Your insights will make a difference. Let's work together to create a better NHS learning environment for everyone! </a:t>
            </a:r>
            <a:endParaRPr lang="en-GB" sz="800" dirty="0">
              <a:cs typeface="Arial"/>
            </a:endParaRPr>
          </a:p>
          <a:p>
            <a:pPr marL="457200" lvl="1" indent="0">
              <a:buNone/>
            </a:pPr>
            <a:r>
              <a:rPr lang="en-GB" sz="800" dirty="0">
                <a:solidFill>
                  <a:srgbClr val="231F20"/>
                </a:solidFill>
                <a:ea typeface="+mn-lt"/>
                <a:cs typeface="+mn-lt"/>
              </a:rPr>
              <a:t>#NHS #NETS2024  #Survey</a:t>
            </a:r>
          </a:p>
          <a:p>
            <a:pPr indent="-228600"/>
            <a:endParaRPr lang="en-GB" sz="800" b="1" dirty="0">
              <a:solidFill>
                <a:srgbClr val="231F20"/>
              </a:solidFill>
              <a:ea typeface="+mn-lt"/>
              <a:cs typeface="+mn-lt"/>
            </a:endParaRPr>
          </a:p>
          <a:p>
            <a:pPr indent="-228600"/>
            <a:r>
              <a:rPr lang="en-GB" sz="800" b="1" dirty="0">
                <a:solidFill>
                  <a:schemeClr val="accent3">
                    <a:lumMod val="25000"/>
                  </a:schemeClr>
                </a:solidFill>
                <a:ea typeface="+mn-lt"/>
                <a:cs typeface="+mn-lt"/>
              </a:rPr>
              <a:t>From 9 October (Launch of NSS with NETS)</a:t>
            </a:r>
          </a:p>
          <a:p>
            <a:pPr marL="457200" lvl="1" indent="0">
              <a:buNone/>
            </a:pPr>
            <a:r>
              <a:rPr lang="en-GB" sz="800" dirty="0"/>
              <a:t>NHS staff and learner surveys are now open! </a:t>
            </a:r>
          </a:p>
          <a:p>
            <a:pPr marL="457200" lvl="1" indent="0">
              <a:buNone/>
            </a:pPr>
            <a:r>
              <a:rPr lang="en-GB" sz="800" dirty="0"/>
              <a:t>This is your chance to share your experiences, voice your opinions, and help shape the future of the NHS as a work and learning environment. The National Education and Training Survey (NETS) runs alongside the NHS National Staff Survey (NSS) to provide a holistic view of working in the NHS, giving NHS staff, learners, and trainees a platform to share their unique experiences. </a:t>
            </a:r>
          </a:p>
          <a:p>
            <a:pPr marL="457200" lvl="1" indent="0">
              <a:buNone/>
            </a:pPr>
            <a:r>
              <a:rPr lang="en-GB" sz="800" dirty="0"/>
              <a:t>🕒 It takes just 10 minutes to complete, but your feedback is invaluable.</a:t>
            </a:r>
            <a:br>
              <a:rPr lang="en-GB" sz="800" dirty="0"/>
            </a:br>
            <a:r>
              <a:rPr lang="en-GB" sz="800" dirty="0"/>
              <a:t>🗓️ Survey Period: NETS closes on 26 November 2024. NSS closes on 29 November 2024.</a:t>
            </a:r>
            <a:br>
              <a:rPr lang="en-GB" sz="800" dirty="0"/>
            </a:br>
            <a:r>
              <a:rPr lang="en-GB" sz="800" dirty="0"/>
              <a:t>🗣️ Aligned with the NHS People’s Promise that “we each have a voice that counts.”</a:t>
            </a:r>
          </a:p>
          <a:p>
            <a:pPr marL="457200" lvl="1" indent="0">
              <a:buNone/>
            </a:pPr>
            <a:r>
              <a:rPr lang="en-GB" sz="800" dirty="0"/>
              <a:t>Your feedback will help us create a better learning and work environment across the NHS. Let’s make a difference together! 🌟</a:t>
            </a:r>
          </a:p>
          <a:p>
            <a:pPr marL="457200" lvl="1" indent="0">
              <a:buNone/>
            </a:pPr>
            <a:r>
              <a:rPr lang="en-GB" sz="800" dirty="0"/>
              <a:t>🔗 Complete NETS (all NHS learners and trainees): </a:t>
            </a:r>
            <a:r>
              <a:rPr lang="en-GB" sz="800" dirty="0">
                <a:cs typeface="Arial"/>
                <a:hlinkClick r:id="rId3"/>
              </a:rPr>
              <a:t>https://www.hee.nhs.uk/nets-2024</a:t>
            </a:r>
            <a:r>
              <a:rPr lang="en-GB" sz="800" dirty="0">
                <a:cs typeface="Arial"/>
              </a:rPr>
              <a:t> </a:t>
            </a:r>
            <a:br>
              <a:rPr lang="en-GB" sz="800" dirty="0"/>
            </a:br>
            <a:r>
              <a:rPr lang="en-GB" sz="800" dirty="0"/>
              <a:t>🔗 Complete NSS (all NHS staff, learners, and trainees): </a:t>
            </a:r>
            <a:r>
              <a:rPr lang="en-GB" sz="800" dirty="0">
                <a:hlinkClick r:id="rId4"/>
              </a:rPr>
              <a:t>https://www.nhsstaffsurveys.com/</a:t>
            </a:r>
            <a:r>
              <a:rPr lang="en-GB" sz="800" dirty="0"/>
              <a:t> </a:t>
            </a:r>
          </a:p>
          <a:p>
            <a:pPr marL="457200" lvl="1" indent="0">
              <a:buNone/>
            </a:pPr>
            <a:r>
              <a:rPr lang="en-GB" sz="800" dirty="0"/>
              <a:t>#NHS #NETS2024 #NSS2024 #Survey #YourVoiceMatters</a:t>
            </a:r>
          </a:p>
          <a:p>
            <a:pPr>
              <a:spcAft>
                <a:spcPts val="0"/>
              </a:spcAft>
            </a:pPr>
            <a:endParaRPr lang="en-GB" sz="800" b="1" dirty="0">
              <a:solidFill>
                <a:schemeClr val="accent3">
                  <a:lumMod val="25000"/>
                </a:schemeClr>
              </a:solidFill>
              <a:ea typeface="+mn-lt"/>
              <a:cs typeface="+mn-lt"/>
            </a:endParaRPr>
          </a:p>
          <a:p>
            <a:pPr>
              <a:spcAft>
                <a:spcPts val="0"/>
              </a:spcAft>
            </a:pPr>
            <a:r>
              <a:rPr lang="en-GB" sz="800" b="1" dirty="0">
                <a:solidFill>
                  <a:schemeClr val="accent3">
                    <a:lumMod val="25000"/>
                  </a:schemeClr>
                </a:solidFill>
                <a:ea typeface="+mn-lt"/>
                <a:cs typeface="+mn-lt"/>
              </a:rPr>
              <a:t>From 18 November (end of survey period)</a:t>
            </a:r>
          </a:p>
          <a:p>
            <a:pPr marL="457200" lvl="1" indent="0">
              <a:buNone/>
            </a:pPr>
            <a:r>
              <a:rPr lang="en-GB" sz="800" dirty="0"/>
              <a:t>🚨 Last Chance to Share Your Voice: Complete the National Education and Training Survey! 🚨</a:t>
            </a:r>
          </a:p>
          <a:p>
            <a:pPr marL="457200" lvl="1" indent="0">
              <a:buNone/>
            </a:pPr>
            <a:r>
              <a:rPr lang="en-GB" sz="800" dirty="0"/>
              <a:t>The NETS survey is closing soon, and this is your final opportunity to share your experiences, voice your opinions, and help shape the future of healthcare education and training. 🗣️</a:t>
            </a:r>
          </a:p>
          <a:p>
            <a:pPr marL="457200" lvl="1" indent="0">
              <a:buNone/>
            </a:pPr>
            <a:r>
              <a:rPr lang="en-GB" sz="800" dirty="0"/>
              <a:t>🕒 It takes just 10 minutes, but your feedback is invaluable.</a:t>
            </a:r>
            <a:br>
              <a:rPr lang="en-GB" sz="800" dirty="0"/>
            </a:br>
            <a:r>
              <a:rPr lang="en-GB" sz="800" dirty="0"/>
              <a:t>🗓️ Survey Period: Closes on 26 November 2024—don’t miss out!</a:t>
            </a:r>
            <a:br>
              <a:rPr lang="en-GB" sz="800" dirty="0"/>
            </a:br>
            <a:r>
              <a:rPr lang="en-GB" sz="800" dirty="0"/>
              <a:t>🔗 [Complete the Survey Now] </a:t>
            </a:r>
            <a:r>
              <a:rPr lang="en-GB" sz="800" dirty="0">
                <a:cs typeface="Arial"/>
                <a:hlinkClick r:id="rId3"/>
              </a:rPr>
              <a:t>https://www.hee.nhs.uk/nets-2024</a:t>
            </a:r>
            <a:r>
              <a:rPr lang="en-GB" sz="800" dirty="0">
                <a:cs typeface="Arial"/>
              </a:rPr>
              <a:t> </a:t>
            </a:r>
          </a:p>
          <a:p>
            <a:pPr marL="457200" lvl="1" indent="0">
              <a:buNone/>
            </a:pPr>
            <a:r>
              <a:rPr lang="en-GB" sz="800" dirty="0"/>
              <a:t>Your insights will make a real difference. Let’s work together to create a better NHS learning environment for everyone! </a:t>
            </a:r>
          </a:p>
          <a:p>
            <a:pPr marL="457200" lvl="1" indent="0">
              <a:buNone/>
            </a:pPr>
            <a:r>
              <a:rPr lang="en-GB" sz="800" dirty="0"/>
              <a:t>#NHS #NETS2024 #Survey #YourVoiceMatters</a:t>
            </a:r>
            <a:endParaRPr lang="en-GB" sz="20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0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en-GB" sz="2000" dirty="0"/>
          </a:p>
        </p:txBody>
      </p:sp>
    </p:spTree>
    <p:extLst>
      <p:ext uri="{BB962C8B-B14F-4D97-AF65-F5344CB8AC3E}">
        <p14:creationId xmlns:p14="http://schemas.microsoft.com/office/powerpoint/2010/main" val="15339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Suggested social copy - Facebook</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p:txBody>
          <a:bodyPr vert="horz" lIns="0" tIns="0" rIns="0" bIns="0" numCol="1" spcCol="432000" rtlCol="0" anchor="t">
            <a:noAutofit/>
          </a:bodyPr>
          <a:lstStyle/>
          <a:p>
            <a:pPr>
              <a:spcAft>
                <a:spcPts val="0"/>
              </a:spcAft>
            </a:pPr>
            <a:endParaRPr lang="en-GB" sz="2000" b="1"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20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0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en-GB" sz="2000" dirty="0"/>
          </a:p>
        </p:txBody>
      </p:sp>
      <p:sp>
        <p:nvSpPr>
          <p:cNvPr id="7" name="Content Placeholder 1">
            <a:extLst>
              <a:ext uri="{FF2B5EF4-FFF2-40B4-BE49-F238E27FC236}">
                <a16:creationId xmlns:a16="http://schemas.microsoft.com/office/drawing/2014/main" id="{25D0892F-5698-2849-6892-963F13A55B59}"/>
              </a:ext>
            </a:extLst>
          </p:cNvPr>
          <p:cNvSpPr txBox="1">
            <a:spLocks/>
          </p:cNvSpPr>
          <p:nvPr/>
        </p:nvSpPr>
        <p:spPr>
          <a:xfrm>
            <a:off x="432000" y="1984430"/>
            <a:ext cx="11088000" cy="3456000"/>
          </a:xfrm>
          <a:prstGeom prst="rect">
            <a:avLst/>
          </a:prstGeom>
        </p:spPr>
        <p:txBody>
          <a:bodyPr vert="horz" lIns="0" tIns="0" rIns="0" bIns="0" numCol="1" spcCol="43200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800" b="1" dirty="0">
                <a:solidFill>
                  <a:schemeClr val="accent3">
                    <a:lumMod val="25000"/>
                  </a:schemeClr>
                </a:solidFill>
                <a:ea typeface="+mn-lt"/>
                <a:cs typeface="+mn-lt"/>
              </a:rPr>
              <a:t>1-8 October (Launch)</a:t>
            </a:r>
          </a:p>
          <a:p>
            <a:pPr marL="457200" lvl="1" indent="0">
              <a:buNone/>
            </a:pPr>
            <a:r>
              <a:rPr lang="en-GB" sz="800" dirty="0">
                <a:solidFill>
                  <a:srgbClr val="231F20"/>
                </a:solidFill>
                <a:ea typeface="+mn-lt"/>
                <a:cs typeface="+mn-lt"/>
              </a:rPr>
              <a:t>The National Education and Training Survey is now open! </a:t>
            </a:r>
            <a:r>
              <a:rPr lang="en-GB" sz="800" dirty="0"/>
              <a:t>🗣️</a:t>
            </a:r>
            <a:r>
              <a:rPr lang="en-GB" sz="800" dirty="0">
                <a:solidFill>
                  <a:srgbClr val="231F20"/>
                </a:solidFill>
                <a:ea typeface="+mn-lt"/>
                <a:cs typeface="+mn-lt"/>
              </a:rPr>
              <a:t> This is your chance to share your experiences, voice your opinions, and help shape the future of healthcare education and training.</a:t>
            </a:r>
            <a:endParaRPr lang="en-GB" sz="800" b="1"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800" dirty="0">
                <a:solidFill>
                  <a:srgbClr val="231F20"/>
                </a:solidFill>
                <a:ea typeface="+mn-lt"/>
                <a:cs typeface="+mn-lt"/>
              </a:rPr>
              <a:t>🕒 It only takes 10 minutes to complete, and your feedback is invaluable.</a:t>
            </a:r>
            <a:endParaRPr lang="en-GB" sz="800" dirty="0">
              <a:cs typeface="Arial"/>
            </a:endParaRPr>
          </a:p>
          <a:p>
            <a:pPr marL="457200" lvl="1" indent="0">
              <a:buNone/>
            </a:pPr>
            <a:r>
              <a:rPr lang="en-GB" sz="800" dirty="0">
                <a:solidFill>
                  <a:srgbClr val="231F20"/>
                </a:solidFill>
                <a:ea typeface="+mn-lt"/>
                <a:cs typeface="+mn-lt"/>
              </a:rPr>
              <a:t>🗓️ Survey Period: 1 October - 26 November 2024</a:t>
            </a:r>
            <a:endParaRPr lang="en-GB" sz="800" dirty="0">
              <a:cs typeface="Arial"/>
            </a:endParaRPr>
          </a:p>
          <a:p>
            <a:pPr marL="457200" lvl="1" indent="0">
              <a:buNone/>
            </a:pPr>
            <a:r>
              <a:rPr lang="en-GB" sz="800" dirty="0">
                <a:solidFill>
                  <a:srgbClr val="231F20"/>
                </a:solidFill>
                <a:ea typeface="+mn-lt"/>
                <a:cs typeface="+mn-lt"/>
              </a:rPr>
              <a:t>🔗 </a:t>
            </a:r>
            <a:r>
              <a:rPr lang="en-GB" sz="800" dirty="0">
                <a:cs typeface="Arial"/>
                <a:hlinkClick r:id="rId3"/>
              </a:rPr>
              <a:t>https://www.hee.nhs.uk/nets-2024</a:t>
            </a:r>
            <a:r>
              <a:rPr lang="en-GB" sz="800" dirty="0">
                <a:cs typeface="Arial"/>
              </a:rPr>
              <a:t> </a:t>
            </a:r>
          </a:p>
          <a:p>
            <a:pPr marL="457200" lvl="1" indent="0">
              <a:buNone/>
            </a:pPr>
            <a:r>
              <a:rPr lang="en-GB" sz="800" dirty="0">
                <a:solidFill>
                  <a:srgbClr val="231F20"/>
                </a:solidFill>
                <a:ea typeface="+mn-lt"/>
                <a:cs typeface="+mn-lt"/>
              </a:rPr>
              <a:t>Your insights will make a difference. Let's work together to create a better NHS learning environment for everyone! </a:t>
            </a:r>
            <a:endParaRPr lang="en-GB" sz="800" dirty="0">
              <a:cs typeface="Arial"/>
            </a:endParaRPr>
          </a:p>
          <a:p>
            <a:pPr marL="457200" lvl="1" indent="0">
              <a:buNone/>
            </a:pPr>
            <a:r>
              <a:rPr lang="en-GB" sz="800" dirty="0">
                <a:solidFill>
                  <a:srgbClr val="231F20"/>
                </a:solidFill>
                <a:ea typeface="+mn-lt"/>
                <a:cs typeface="+mn-lt"/>
              </a:rPr>
              <a:t>#NHS #NETS2024  #Survey</a:t>
            </a:r>
          </a:p>
          <a:p>
            <a:pPr>
              <a:spcAft>
                <a:spcPts val="0"/>
              </a:spcAft>
            </a:pPr>
            <a:endParaRPr lang="en-GB" sz="800" b="1" dirty="0">
              <a:solidFill>
                <a:schemeClr val="accent3">
                  <a:lumMod val="25000"/>
                </a:schemeClr>
              </a:solidFill>
              <a:ea typeface="+mn-lt"/>
              <a:cs typeface="+mn-lt"/>
            </a:endParaRPr>
          </a:p>
          <a:p>
            <a:pPr>
              <a:spcAft>
                <a:spcPts val="0"/>
              </a:spcAft>
            </a:pPr>
            <a:r>
              <a:rPr lang="en-GB" sz="800" b="1" dirty="0">
                <a:solidFill>
                  <a:srgbClr val="231F20"/>
                </a:solidFill>
                <a:ea typeface="Calibri"/>
                <a:cs typeface="Arial"/>
              </a:rPr>
              <a:t>From 9 October (Launch of NSS with NETS)</a:t>
            </a:r>
          </a:p>
          <a:p>
            <a:pPr marL="457200" lvl="1" indent="0">
              <a:buNone/>
            </a:pPr>
            <a:r>
              <a:rPr lang="en-GB" sz="800" dirty="0"/>
              <a:t>NHS staff and learner surveys are now open! </a:t>
            </a:r>
          </a:p>
          <a:p>
            <a:pPr marL="457200" lvl="1" indent="0">
              <a:buNone/>
            </a:pPr>
            <a:r>
              <a:rPr lang="en-GB" sz="800" dirty="0"/>
              <a:t>This is your chance to share your experiences, voice your opinions, and help shape the future of the NHS as a work and learning environment. The National Education and Training Survey (NETS) runs alongside the NHS National Staff Survey (NSS) to provide a holistic view of working in the NHS, giving NHS staff, learners, and trainees a platform to share their unique experiences. </a:t>
            </a:r>
          </a:p>
          <a:p>
            <a:pPr marL="457200" lvl="1" indent="0">
              <a:buNone/>
            </a:pPr>
            <a:r>
              <a:rPr lang="en-GB" sz="800" dirty="0"/>
              <a:t>🕒 It takes just 10 minutes to complete, but your feedback is invaluable.</a:t>
            </a:r>
            <a:br>
              <a:rPr lang="en-GB" sz="800" dirty="0"/>
            </a:br>
            <a:r>
              <a:rPr lang="en-GB" sz="800" dirty="0"/>
              <a:t>🗓️ Survey Period: NETS closes on 26 November 2024. NSS closes on 29 November 2024.</a:t>
            </a:r>
            <a:br>
              <a:rPr lang="en-GB" sz="800" dirty="0"/>
            </a:br>
            <a:r>
              <a:rPr lang="en-GB" sz="800" dirty="0"/>
              <a:t>🗣️ Aligned with the NHS People’s Promise that “we each have a voice that counts.”</a:t>
            </a:r>
          </a:p>
          <a:p>
            <a:pPr marL="457200" lvl="1" indent="0">
              <a:buNone/>
            </a:pPr>
            <a:r>
              <a:rPr lang="en-GB" sz="800" dirty="0"/>
              <a:t>Your feedback will help us create a better learning and work environment across the NHS. Let’s make a difference together! 🌟</a:t>
            </a:r>
          </a:p>
          <a:p>
            <a:pPr marL="457200" lvl="1" indent="0">
              <a:buNone/>
            </a:pPr>
            <a:r>
              <a:rPr lang="en-GB" sz="800" dirty="0"/>
              <a:t>🔗 Complete NETS (all NHS learners and trainees): </a:t>
            </a:r>
            <a:r>
              <a:rPr lang="en-GB" sz="800" dirty="0">
                <a:cs typeface="Arial"/>
                <a:hlinkClick r:id="rId3"/>
              </a:rPr>
              <a:t>https://www.hee.nhs.uk/nets-2024</a:t>
            </a:r>
            <a:r>
              <a:rPr lang="en-GB" sz="800" dirty="0">
                <a:cs typeface="Arial"/>
              </a:rPr>
              <a:t> </a:t>
            </a:r>
            <a:br>
              <a:rPr lang="en-GB" sz="800" dirty="0"/>
            </a:br>
            <a:r>
              <a:rPr lang="en-GB" sz="800" dirty="0"/>
              <a:t>🔗 Complete NSS (all NHS staff, learners, and trainees): </a:t>
            </a:r>
            <a:r>
              <a:rPr lang="en-GB" sz="800" dirty="0">
                <a:hlinkClick r:id="rId4"/>
              </a:rPr>
              <a:t>https://www.nhsstaffsurveys.com/</a:t>
            </a:r>
            <a:r>
              <a:rPr lang="en-GB" sz="800" dirty="0"/>
              <a:t> </a:t>
            </a:r>
          </a:p>
          <a:p>
            <a:pPr marL="457200" lvl="1" indent="0">
              <a:buNone/>
            </a:pPr>
            <a:r>
              <a:rPr lang="en-GB" sz="800" dirty="0"/>
              <a:t>#NHS #NETS2024 #NSS2024 #Survey #YourVoiceMatters</a:t>
            </a:r>
          </a:p>
          <a:p>
            <a:pPr>
              <a:spcAft>
                <a:spcPts val="0"/>
              </a:spcAft>
            </a:pPr>
            <a:endParaRPr lang="en-GB" sz="800" b="1" dirty="0">
              <a:solidFill>
                <a:srgbClr val="231F20"/>
              </a:solidFill>
              <a:ea typeface="Calibri" panose="020F0502020204030204" pitchFamily="34" charset="0"/>
              <a:cs typeface="Arial" panose="020B0604020202020204" pitchFamily="34" charset="0"/>
            </a:endParaRPr>
          </a:p>
          <a:p>
            <a:pPr>
              <a:spcAft>
                <a:spcPts val="0"/>
              </a:spcAft>
            </a:pPr>
            <a:r>
              <a:rPr lang="en-GB" sz="800" b="1" dirty="0">
                <a:solidFill>
                  <a:schemeClr val="accent3">
                    <a:lumMod val="25000"/>
                  </a:schemeClr>
                </a:solidFill>
                <a:ea typeface="+mn-lt"/>
                <a:cs typeface="+mn-lt"/>
              </a:rPr>
              <a:t>From 18 November (end of survey period)</a:t>
            </a:r>
          </a:p>
          <a:p>
            <a:pPr marL="457200" lvl="1" indent="0">
              <a:buNone/>
            </a:pPr>
            <a:r>
              <a:rPr lang="en-GB" sz="800" dirty="0"/>
              <a:t>🚨 Last Chance to Share Your Voice: Complete the National Education and Training Survey! 🚨</a:t>
            </a:r>
            <a:endParaRPr lang="en-GB" sz="800" dirty="0">
              <a:cs typeface="Arial"/>
            </a:endParaRPr>
          </a:p>
          <a:p>
            <a:pPr marL="457200" lvl="1" indent="0">
              <a:buNone/>
            </a:pPr>
            <a:r>
              <a:rPr lang="en-GB" sz="800" dirty="0"/>
              <a:t>The NETS survey is closing soon, and this is your final opportunity to share your experiences, voice your opinions, and help shape the future of healthcare education and training. 🗣️</a:t>
            </a:r>
            <a:endParaRPr lang="en-GB" sz="800" dirty="0">
              <a:cs typeface="Arial"/>
            </a:endParaRPr>
          </a:p>
          <a:p>
            <a:pPr marL="457200" lvl="1" indent="0">
              <a:buNone/>
            </a:pPr>
            <a:r>
              <a:rPr lang="en-GB" sz="800" dirty="0"/>
              <a:t>🕒 It takes just 10 minutes, but your feedback is invaluable.</a:t>
            </a:r>
            <a:br>
              <a:rPr lang="en-GB" sz="800" dirty="0"/>
            </a:br>
            <a:r>
              <a:rPr lang="en-GB" sz="800" dirty="0"/>
              <a:t>🗓️ Survey Period: Closes on 26 November 2024—don’t miss out!</a:t>
            </a:r>
            <a:br>
              <a:rPr lang="en-GB" sz="800" dirty="0"/>
            </a:br>
            <a:r>
              <a:rPr lang="en-GB" sz="800" dirty="0"/>
              <a:t>🔗 [Complete the Survey Now] </a:t>
            </a:r>
            <a:r>
              <a:rPr lang="en-GB" sz="800" dirty="0">
                <a:cs typeface="Arial"/>
                <a:hlinkClick r:id="rId3"/>
              </a:rPr>
              <a:t>https://www.hee.nhs.uk/nets-2024</a:t>
            </a:r>
            <a:r>
              <a:rPr lang="en-GB" sz="800" dirty="0">
                <a:cs typeface="Arial"/>
              </a:rPr>
              <a:t> </a:t>
            </a:r>
          </a:p>
          <a:p>
            <a:pPr marL="457200" lvl="1" indent="0">
              <a:buNone/>
            </a:pPr>
            <a:r>
              <a:rPr lang="en-GB" sz="800" dirty="0"/>
              <a:t>Your insights will make a real difference. Let’s work together to create a better NHS learning environment for everyone! </a:t>
            </a:r>
            <a:endParaRPr lang="en-GB" sz="800" dirty="0">
              <a:cs typeface="Arial"/>
            </a:endParaRPr>
          </a:p>
          <a:p>
            <a:pPr marL="457200" lvl="1" indent="0">
              <a:buNone/>
            </a:pPr>
            <a:r>
              <a:rPr lang="en-GB" sz="800" dirty="0"/>
              <a:t>#NHS #NETS2024 #Survey #YourVoiceMatters</a:t>
            </a:r>
            <a:endParaRPr lang="en-GB" sz="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800" b="1" dirty="0">
              <a:solidFill>
                <a:schemeClr val="accent3">
                  <a:lumMod val="25000"/>
                </a:schemeClr>
              </a:solidFill>
              <a:ea typeface="+mn-lt"/>
              <a:cs typeface="+mn-lt"/>
            </a:endParaRPr>
          </a:p>
        </p:txBody>
      </p:sp>
    </p:spTree>
    <p:extLst>
      <p:ext uri="{BB962C8B-B14F-4D97-AF65-F5344CB8AC3E}">
        <p14:creationId xmlns:p14="http://schemas.microsoft.com/office/powerpoint/2010/main" val="303194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Suggested social copy - X</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432000" y="1984430"/>
            <a:ext cx="11088000" cy="3456000"/>
          </a:xfrm>
        </p:spPr>
        <p:txBody>
          <a:bodyPr vert="horz" lIns="0" tIns="0" rIns="0" bIns="0" numCol="1" spcCol="432000" rtlCol="0" anchor="t">
            <a:noAutofit/>
          </a:bodyPr>
          <a:lstStyle/>
          <a:p>
            <a:pPr>
              <a:spcAft>
                <a:spcPts val="0"/>
              </a:spcAft>
            </a:pPr>
            <a:r>
              <a:rPr lang="en-GB" sz="1000" b="1" dirty="0">
                <a:solidFill>
                  <a:schemeClr val="accent3">
                    <a:lumMod val="25000"/>
                  </a:schemeClr>
                </a:solidFill>
                <a:ea typeface="+mn-lt"/>
                <a:cs typeface="+mn-lt"/>
              </a:rPr>
              <a:t>1-8 October (Launch)</a:t>
            </a:r>
          </a:p>
          <a:p>
            <a:pPr marL="457200" lvl="1" indent="0">
              <a:buNone/>
            </a:pPr>
            <a:r>
              <a:rPr lang="en-GB" sz="1000" dirty="0">
                <a:solidFill>
                  <a:srgbClr val="231F20"/>
                </a:solidFill>
                <a:effectLst/>
                <a:ea typeface="Calibri"/>
                <a:cs typeface="Arial"/>
              </a:rPr>
              <a:t>The National Education and Training Survey is now open. You can share your experience and shape your future by taking 10 minutes to complete the survey between 1 October - 26 November 2024. #NHS #NETS2024 </a:t>
            </a:r>
            <a:r>
              <a:rPr lang="en-GB" sz="1000" dirty="0"/>
              <a:t>🔗</a:t>
            </a:r>
            <a:r>
              <a:rPr lang="en-GB" sz="1000" dirty="0">
                <a:solidFill>
                  <a:srgbClr val="231F20"/>
                </a:solidFill>
                <a:effectLst/>
                <a:ea typeface="Calibri"/>
                <a:cs typeface="Arial"/>
              </a:rPr>
              <a:t> </a:t>
            </a:r>
            <a:r>
              <a:rPr lang="en-GB" sz="1000" dirty="0">
                <a:cs typeface="Arial"/>
                <a:hlinkClick r:id="rId3"/>
              </a:rPr>
              <a:t>https://www.hee.nhs.uk/nets-2024</a:t>
            </a:r>
            <a:r>
              <a:rPr lang="en-GB" sz="1000" dirty="0">
                <a:cs typeface="Arial"/>
              </a:rPr>
              <a:t> </a:t>
            </a:r>
          </a:p>
          <a:p>
            <a:pPr>
              <a:spcAft>
                <a:spcPts val="0"/>
              </a:spcAft>
            </a:pPr>
            <a:endParaRPr lang="en-GB" sz="1000" dirty="0">
              <a:solidFill>
                <a:srgbClr val="231F20"/>
              </a:solidFill>
              <a:effectLst/>
              <a:ea typeface="Calibri" panose="020F0502020204030204" pitchFamily="34" charset="0"/>
              <a:cs typeface="Arial" panose="020B0604020202020204" pitchFamily="34" charset="0"/>
            </a:endParaRPr>
          </a:p>
          <a:p>
            <a:pPr>
              <a:spcAft>
                <a:spcPts val="0"/>
              </a:spcAft>
            </a:pPr>
            <a:r>
              <a:rPr lang="en-GB" sz="1000" b="1" dirty="0">
                <a:solidFill>
                  <a:srgbClr val="231F20"/>
                </a:solidFill>
                <a:ea typeface="Calibri" panose="020F0502020204030204" pitchFamily="34" charset="0"/>
                <a:cs typeface="Arial" panose="020B0604020202020204" pitchFamily="34" charset="0"/>
              </a:rPr>
              <a:t>From 9 October (Launch of NSS with NETS)</a:t>
            </a:r>
          </a:p>
          <a:p>
            <a:pPr marL="457200" lvl="1" indent="0">
              <a:buNone/>
            </a:pPr>
            <a:r>
              <a:rPr lang="en-GB" sz="1000" dirty="0"/>
              <a:t>The National Education and Training Survey (NETS) runs alongside the NHS National Staff Survey (NSS) to provide a holistic view of working in the NHS, giving NHS staff, learners, and trainees a platform to share their unique experiences. </a:t>
            </a:r>
          </a:p>
          <a:p>
            <a:pPr marL="457200" lvl="1" indent="0">
              <a:buNone/>
            </a:pPr>
            <a:r>
              <a:rPr lang="en-GB" sz="1000" dirty="0"/>
              <a:t>🔗 Complete NETS </a:t>
            </a:r>
            <a:r>
              <a:rPr lang="en-GB" sz="1000" dirty="0">
                <a:cs typeface="Arial"/>
                <a:hlinkClick r:id="rId3"/>
              </a:rPr>
              <a:t>https://www.hee.nhs.uk/nets-2024</a:t>
            </a:r>
            <a:r>
              <a:rPr lang="en-GB" sz="1000" dirty="0">
                <a:cs typeface="Arial"/>
              </a:rPr>
              <a:t> </a:t>
            </a:r>
            <a:br>
              <a:rPr lang="en-GB" sz="1000" dirty="0"/>
            </a:br>
            <a:r>
              <a:rPr lang="en-GB" sz="1000" dirty="0"/>
              <a:t>🔗 Complete NSS </a:t>
            </a:r>
            <a:r>
              <a:rPr lang="en-GB" sz="1000" dirty="0">
                <a:hlinkClick r:id="rId4"/>
              </a:rPr>
              <a:t>https://www.nhsstaffsurveys.com/</a:t>
            </a:r>
            <a:r>
              <a:rPr lang="en-GB" sz="1000" dirty="0"/>
              <a:t> </a:t>
            </a:r>
          </a:p>
          <a:p>
            <a:pPr marL="457200" lvl="1" indent="0">
              <a:buNone/>
            </a:pPr>
            <a:r>
              <a:rPr lang="en-GB" sz="1000" dirty="0"/>
              <a:t>#NHS #NETS2024 </a:t>
            </a:r>
            <a:endParaRPr lang="en-GB" sz="1000" b="1" dirty="0">
              <a:solidFill>
                <a:srgbClr val="231F20"/>
              </a:solidFill>
              <a:ea typeface="Calibri" panose="020F0502020204030204" pitchFamily="34" charset="0"/>
              <a:cs typeface="Arial" panose="020B0604020202020204" pitchFamily="34" charset="0"/>
            </a:endParaRPr>
          </a:p>
          <a:p>
            <a:pPr>
              <a:spcAft>
                <a:spcPts val="0"/>
              </a:spcAft>
            </a:pPr>
            <a:endParaRPr lang="en-GB" sz="1000" b="1" dirty="0">
              <a:solidFill>
                <a:srgbClr val="231F20"/>
              </a:solidFill>
              <a:ea typeface="Calibri" panose="020F0502020204030204" pitchFamily="34" charset="0"/>
              <a:cs typeface="Arial" panose="020B0604020202020204" pitchFamily="34" charset="0"/>
            </a:endParaRPr>
          </a:p>
          <a:p>
            <a:pPr>
              <a:spcAft>
                <a:spcPts val="0"/>
              </a:spcAft>
            </a:pPr>
            <a:r>
              <a:rPr lang="en-GB" sz="1000" b="1" dirty="0">
                <a:solidFill>
                  <a:schemeClr val="accent3">
                    <a:lumMod val="25000"/>
                  </a:schemeClr>
                </a:solidFill>
                <a:ea typeface="+mn-lt"/>
                <a:cs typeface="+mn-lt"/>
              </a:rPr>
              <a:t>From 18 November (end of survey period)</a:t>
            </a:r>
          </a:p>
          <a:p>
            <a:pPr marL="457200" lvl="1" indent="0">
              <a:buNone/>
            </a:pPr>
            <a:r>
              <a:rPr lang="en-GB" sz="1000" dirty="0"/>
              <a:t>Last chance to share your voice and complete the National Education and Training Survey! Take just 10 minutes to share your experiences </a:t>
            </a:r>
            <a:r>
              <a:rPr lang="en-GB" sz="1000" dirty="0">
                <a:solidFill>
                  <a:srgbClr val="231F20"/>
                </a:solidFill>
                <a:effectLst/>
                <a:ea typeface="Calibri"/>
                <a:cs typeface="Arial"/>
              </a:rPr>
              <a:t>#NHS #NETS2024</a:t>
            </a:r>
            <a:r>
              <a:rPr lang="en-GB" sz="1000" dirty="0"/>
              <a:t> 🔗 </a:t>
            </a:r>
            <a:r>
              <a:rPr lang="en-GB" sz="1000" dirty="0">
                <a:cs typeface="Arial"/>
                <a:hlinkClick r:id="rId3"/>
              </a:rPr>
              <a:t>https://www.hee.nhs.uk/nets-2024</a:t>
            </a:r>
            <a:r>
              <a:rPr lang="en-GB" sz="1000" dirty="0">
                <a:cs typeface="Arial"/>
              </a:rPr>
              <a:t> </a:t>
            </a:r>
          </a:p>
          <a:p>
            <a:pPr marL="457200" lvl="1" indent="0">
              <a:buNone/>
            </a:pPr>
            <a:endParaRPr lang="en-GB" sz="1000" b="1" dirty="0">
              <a:solidFill>
                <a:schemeClr val="accent3">
                  <a:lumMod val="25000"/>
                </a:schemeClr>
              </a:solidFill>
              <a:ea typeface="+mn-lt"/>
              <a:cs typeface="+mn-lt"/>
            </a:endParaRPr>
          </a:p>
        </p:txBody>
      </p:sp>
    </p:spTree>
    <p:extLst>
      <p:ext uri="{BB962C8B-B14F-4D97-AF65-F5344CB8AC3E}">
        <p14:creationId xmlns:p14="http://schemas.microsoft.com/office/powerpoint/2010/main" val="31343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Suggested social copy - Instagram</a:t>
            </a:r>
          </a:p>
        </p:txBody>
      </p:sp>
      <p:sp>
        <p:nvSpPr>
          <p:cNvPr id="2" name="Content Placeholder 1">
            <a:extLst>
              <a:ext uri="{FF2B5EF4-FFF2-40B4-BE49-F238E27FC236}">
                <a16:creationId xmlns:a16="http://schemas.microsoft.com/office/drawing/2014/main" id="{03B6FF26-3B34-9B88-E993-1972F5828D6B}"/>
              </a:ext>
            </a:extLst>
          </p:cNvPr>
          <p:cNvSpPr>
            <a:spLocks noGrp="1"/>
          </p:cNvSpPr>
          <p:nvPr>
            <p:ph idx="1"/>
          </p:nvPr>
        </p:nvSpPr>
        <p:spPr>
          <a:xfrm>
            <a:off x="432000" y="1452634"/>
            <a:ext cx="11088000" cy="4609838"/>
          </a:xfrm>
        </p:spPr>
        <p:txBody>
          <a:bodyPr vert="horz" lIns="0" tIns="0" rIns="0" bIns="0" numCol="1" spcCol="432000" rtlCol="0" anchor="t">
            <a:noAutofit/>
          </a:bodyPr>
          <a:lstStyle/>
          <a:p>
            <a:pPr>
              <a:spcAft>
                <a:spcPts val="0"/>
              </a:spcAft>
            </a:pPr>
            <a:r>
              <a:rPr lang="en-GB" sz="800" b="1" dirty="0">
                <a:solidFill>
                  <a:schemeClr val="accent3">
                    <a:lumMod val="25000"/>
                  </a:schemeClr>
                </a:solidFill>
                <a:ea typeface="+mn-lt"/>
                <a:cs typeface="+mn-lt"/>
              </a:rPr>
              <a:t>1-8 October (Launch)</a:t>
            </a:r>
          </a:p>
          <a:p>
            <a:pPr marL="457200" lvl="1" indent="0">
              <a:buNone/>
            </a:pPr>
            <a:r>
              <a:rPr lang="en-GB" sz="800" dirty="0">
                <a:solidFill>
                  <a:srgbClr val="231F20"/>
                </a:solidFill>
                <a:ea typeface="+mn-lt"/>
                <a:cs typeface="+mn-lt"/>
              </a:rPr>
              <a:t>The National Education and Training Survey is now open! </a:t>
            </a:r>
            <a:r>
              <a:rPr lang="en-GB" sz="800" dirty="0"/>
              <a:t>🗣️</a:t>
            </a:r>
            <a:r>
              <a:rPr lang="en-GB" sz="800" dirty="0">
                <a:solidFill>
                  <a:srgbClr val="231F20"/>
                </a:solidFill>
                <a:ea typeface="+mn-lt"/>
                <a:cs typeface="+mn-lt"/>
              </a:rPr>
              <a:t> This is your chance to share your experiences, voice your opinions, and help shape the future of healthcare education and training.</a:t>
            </a:r>
            <a:endParaRPr lang="en-GB" sz="800" b="1"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800" dirty="0">
                <a:solidFill>
                  <a:srgbClr val="231F20"/>
                </a:solidFill>
                <a:ea typeface="+mn-lt"/>
                <a:cs typeface="+mn-lt"/>
              </a:rPr>
              <a:t>🕒 It only takes 10 minutes to complete, and your feedback is invaluable.</a:t>
            </a:r>
            <a:endParaRPr lang="en-GB" sz="800" dirty="0">
              <a:cs typeface="Arial"/>
            </a:endParaRPr>
          </a:p>
          <a:p>
            <a:pPr marL="457200" lvl="1" indent="0">
              <a:buNone/>
            </a:pPr>
            <a:r>
              <a:rPr lang="en-GB" sz="800" dirty="0">
                <a:solidFill>
                  <a:srgbClr val="231F20"/>
                </a:solidFill>
                <a:ea typeface="+mn-lt"/>
                <a:cs typeface="+mn-lt"/>
              </a:rPr>
              <a:t>🗓️ Survey Period: 1 October - 26 November 2024</a:t>
            </a:r>
            <a:endParaRPr lang="en-GB" sz="800" dirty="0">
              <a:cs typeface="Arial"/>
            </a:endParaRPr>
          </a:p>
          <a:p>
            <a:pPr marL="457200" lvl="1" indent="0">
              <a:buNone/>
            </a:pPr>
            <a:r>
              <a:rPr lang="en-GB" sz="800" dirty="0">
                <a:solidFill>
                  <a:srgbClr val="231F20"/>
                </a:solidFill>
                <a:ea typeface="+mn-lt"/>
                <a:cs typeface="+mn-lt"/>
              </a:rPr>
              <a:t>🔗 </a:t>
            </a:r>
            <a:r>
              <a:rPr lang="en-GB" sz="800" dirty="0">
                <a:cs typeface="Arial"/>
                <a:hlinkClick r:id="rId3"/>
              </a:rPr>
              <a:t>https://www.hee.nhs.uk/nets-2024</a:t>
            </a:r>
            <a:r>
              <a:rPr lang="en-GB" sz="800" dirty="0">
                <a:cs typeface="Arial"/>
              </a:rPr>
              <a:t> </a:t>
            </a:r>
          </a:p>
          <a:p>
            <a:pPr marL="457200" lvl="1" indent="0">
              <a:buNone/>
            </a:pPr>
            <a:r>
              <a:rPr lang="en-GB" sz="800" dirty="0">
                <a:solidFill>
                  <a:srgbClr val="231F20"/>
                </a:solidFill>
                <a:ea typeface="+mn-lt"/>
                <a:cs typeface="+mn-lt"/>
              </a:rPr>
              <a:t>Your insights will make a difference. Let's work together to create a better NHS learning environment for everyone! </a:t>
            </a:r>
            <a:endParaRPr lang="en-GB" sz="800" dirty="0">
              <a:cs typeface="Arial"/>
            </a:endParaRPr>
          </a:p>
          <a:p>
            <a:pPr marL="457200" lvl="1" indent="0">
              <a:buNone/>
            </a:pPr>
            <a:r>
              <a:rPr lang="en-GB" sz="800" dirty="0">
                <a:solidFill>
                  <a:srgbClr val="231F20"/>
                </a:solidFill>
                <a:ea typeface="+mn-lt"/>
                <a:cs typeface="+mn-lt"/>
              </a:rPr>
              <a:t>#NHS #NETS2024  #Survey</a:t>
            </a:r>
          </a:p>
          <a:p>
            <a:pPr>
              <a:spcAft>
                <a:spcPts val="0"/>
              </a:spcAft>
            </a:pPr>
            <a:endParaRPr lang="en-GB" sz="800" b="1" dirty="0">
              <a:solidFill>
                <a:schemeClr val="accent3">
                  <a:lumMod val="25000"/>
                </a:schemeClr>
              </a:solidFill>
              <a:ea typeface="+mn-lt"/>
              <a:cs typeface="+mn-lt"/>
            </a:endParaRPr>
          </a:p>
          <a:p>
            <a:pPr>
              <a:spcAft>
                <a:spcPts val="0"/>
              </a:spcAft>
            </a:pPr>
            <a:r>
              <a:rPr lang="en-GB" sz="800" b="1" dirty="0">
                <a:solidFill>
                  <a:srgbClr val="231F20"/>
                </a:solidFill>
                <a:ea typeface="Calibri" panose="020F0502020204030204" pitchFamily="34" charset="0"/>
                <a:cs typeface="Arial" panose="020B0604020202020204" pitchFamily="34" charset="0"/>
              </a:rPr>
              <a:t>From 9 October (Launch of NSS with NETS)</a:t>
            </a:r>
          </a:p>
          <a:p>
            <a:pPr marL="457200" lvl="1" indent="0">
              <a:buNone/>
            </a:pPr>
            <a:r>
              <a:rPr lang="en-GB" sz="800" dirty="0"/>
              <a:t>NHS staff and learner surveys are now open! </a:t>
            </a:r>
          </a:p>
          <a:p>
            <a:pPr marL="457200" lvl="1" indent="0">
              <a:buNone/>
            </a:pPr>
            <a:r>
              <a:rPr lang="en-GB" sz="800" dirty="0"/>
              <a:t>This is your chance to share your experiences, voice your opinions, and help shape the future of the NHS as a work and learning environment. The National Education and Training Survey (NETS) runs alongside the NHS National Staff Survey (NSS) to provide a holistic view of working in the NHS, giving NHS staff, learners, and trainees a platform to share their unique experiences. </a:t>
            </a:r>
          </a:p>
          <a:p>
            <a:pPr marL="457200" lvl="1" indent="0">
              <a:buNone/>
            </a:pPr>
            <a:r>
              <a:rPr lang="en-GB" sz="800" dirty="0"/>
              <a:t>🕒 It takes just 10 minutes to complete, but your feedback is invaluable.</a:t>
            </a:r>
            <a:br>
              <a:rPr lang="en-GB" sz="800" dirty="0"/>
            </a:br>
            <a:r>
              <a:rPr lang="en-GB" sz="800" dirty="0"/>
              <a:t>🗓️ Survey Period: NETS closes on 26 November 2024. NSS closes on 29 November 2024.</a:t>
            </a:r>
            <a:br>
              <a:rPr lang="en-GB" sz="800" dirty="0"/>
            </a:br>
            <a:r>
              <a:rPr lang="en-GB" sz="800" dirty="0"/>
              <a:t>🗣️ Aligned with the NHS People’s Promise that “we each have a voice that counts.”</a:t>
            </a:r>
          </a:p>
          <a:p>
            <a:pPr marL="457200" lvl="1" indent="0">
              <a:buNone/>
            </a:pPr>
            <a:r>
              <a:rPr lang="en-GB" sz="800" dirty="0"/>
              <a:t>Your feedback will help us create a better learning and work environment across the NHS. Let’s make a difference together! 🌟</a:t>
            </a:r>
          </a:p>
          <a:p>
            <a:pPr marL="457200" lvl="1" indent="0">
              <a:buNone/>
            </a:pPr>
            <a:r>
              <a:rPr lang="en-GB" sz="800" dirty="0"/>
              <a:t>🔗 Complete NETS (all NHS learners and trainees): </a:t>
            </a:r>
            <a:r>
              <a:rPr lang="en-GB" sz="800" dirty="0">
                <a:cs typeface="Arial"/>
                <a:hlinkClick r:id="rId3"/>
              </a:rPr>
              <a:t>https://www.hee.nhs.uk/nets-2024</a:t>
            </a:r>
            <a:r>
              <a:rPr lang="en-GB" sz="800" dirty="0">
                <a:cs typeface="Arial"/>
              </a:rPr>
              <a:t> </a:t>
            </a:r>
            <a:br>
              <a:rPr lang="en-GB" sz="800" dirty="0"/>
            </a:br>
            <a:r>
              <a:rPr lang="en-GB" sz="800" dirty="0"/>
              <a:t>🔗 Complete NSS (all NHS staff, learners, and trainees): </a:t>
            </a:r>
            <a:r>
              <a:rPr lang="en-GB" sz="800" dirty="0">
                <a:hlinkClick r:id="rId4"/>
              </a:rPr>
              <a:t>https://www.nhsstaffsurveys.com/</a:t>
            </a:r>
            <a:r>
              <a:rPr lang="en-GB" sz="800" dirty="0"/>
              <a:t> </a:t>
            </a:r>
          </a:p>
          <a:p>
            <a:pPr marL="457200" lvl="1" indent="0">
              <a:buNone/>
            </a:pPr>
            <a:r>
              <a:rPr lang="en-GB" sz="800" dirty="0"/>
              <a:t>#NHS #NETS2024 #NSS2024 #Survey #YourVoiceMatters</a:t>
            </a:r>
          </a:p>
          <a:p>
            <a:pPr>
              <a:spcAft>
                <a:spcPts val="0"/>
              </a:spcAft>
            </a:pPr>
            <a:endParaRPr lang="en-GB" sz="800" b="1" dirty="0">
              <a:solidFill>
                <a:srgbClr val="231F20"/>
              </a:solidFill>
              <a:ea typeface="Calibri" panose="020F0502020204030204" pitchFamily="34" charset="0"/>
              <a:cs typeface="Arial" panose="020B0604020202020204" pitchFamily="34" charset="0"/>
            </a:endParaRPr>
          </a:p>
          <a:p>
            <a:pPr>
              <a:spcAft>
                <a:spcPts val="0"/>
              </a:spcAft>
            </a:pPr>
            <a:r>
              <a:rPr lang="en-GB" sz="800" b="1" dirty="0">
                <a:solidFill>
                  <a:schemeClr val="accent3">
                    <a:lumMod val="25000"/>
                  </a:schemeClr>
                </a:solidFill>
                <a:ea typeface="+mn-lt"/>
                <a:cs typeface="+mn-lt"/>
              </a:rPr>
              <a:t>From 18 November (end of survey period)</a:t>
            </a:r>
          </a:p>
          <a:p>
            <a:pPr marL="457200" lvl="1" indent="0">
              <a:buNone/>
            </a:pPr>
            <a:r>
              <a:rPr lang="en-GB" sz="800" dirty="0"/>
              <a:t>🚨 Last Chance to Share Your Voice: Complete the National Education and Training Survey! 🚨</a:t>
            </a:r>
          </a:p>
          <a:p>
            <a:pPr marL="457200" lvl="1" indent="0">
              <a:buNone/>
            </a:pPr>
            <a:r>
              <a:rPr lang="en-GB" sz="800" dirty="0"/>
              <a:t>The NETS survey is closing soon, and this is your final opportunity to share your experiences, voice your opinions, and help shape the future of healthcare education and training. 🗣️</a:t>
            </a:r>
          </a:p>
          <a:p>
            <a:pPr marL="457200" lvl="1" indent="0">
              <a:buNone/>
            </a:pPr>
            <a:r>
              <a:rPr lang="en-GB" sz="800" dirty="0"/>
              <a:t>🕒 It takes just 10 minutes, but your feedback is invaluable.</a:t>
            </a:r>
            <a:br>
              <a:rPr lang="en-GB" sz="800" dirty="0"/>
            </a:br>
            <a:r>
              <a:rPr lang="en-GB" sz="800" dirty="0"/>
              <a:t>🗓️ Survey Period: Closes on 26 November 2024—don’t miss out!</a:t>
            </a:r>
            <a:br>
              <a:rPr lang="en-GB" sz="800" dirty="0"/>
            </a:br>
            <a:r>
              <a:rPr lang="en-GB" sz="800" dirty="0"/>
              <a:t>🔗 [Complete the Survey Now] </a:t>
            </a:r>
            <a:r>
              <a:rPr lang="en-GB" sz="800" dirty="0">
                <a:cs typeface="Arial"/>
                <a:hlinkClick r:id="rId3"/>
              </a:rPr>
              <a:t>https://www.hee.nhs.uk/nets-2024</a:t>
            </a:r>
            <a:r>
              <a:rPr lang="en-GB" sz="800" dirty="0">
                <a:cs typeface="Arial"/>
              </a:rPr>
              <a:t> </a:t>
            </a:r>
          </a:p>
          <a:p>
            <a:pPr marL="457200" lvl="1" indent="0">
              <a:buNone/>
            </a:pPr>
            <a:r>
              <a:rPr lang="en-GB" sz="800" dirty="0"/>
              <a:t>Your insights will make a real difference. Let’s work together to create a better NHS learning environment for everyone! </a:t>
            </a:r>
          </a:p>
          <a:p>
            <a:pPr marL="457200" lvl="1" indent="0">
              <a:buNone/>
            </a:pPr>
            <a:r>
              <a:rPr lang="en-GB" sz="800" dirty="0"/>
              <a:t>#NHS #NETS2024 #Survey #YourVoiceMatters</a:t>
            </a:r>
            <a:endParaRPr lang="en-GB" sz="800" dirty="0">
              <a:solidFill>
                <a:srgbClr val="231F2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53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44286" y="546960"/>
            <a:ext cx="10736697" cy="767215"/>
          </a:xfrm>
        </p:spPr>
        <p:txBody>
          <a:bodyPr anchor="ctr">
            <a:normAutofit/>
          </a:bodyPr>
          <a:lstStyle/>
          <a:p>
            <a:r>
              <a:rPr lang="en-GB" spc="-40" dirty="0"/>
              <a:t>Social media assets</a:t>
            </a:r>
          </a:p>
        </p:txBody>
      </p:sp>
      <p:sp>
        <p:nvSpPr>
          <p:cNvPr id="3" name="TextBox 2">
            <a:extLst>
              <a:ext uri="{FF2B5EF4-FFF2-40B4-BE49-F238E27FC236}">
                <a16:creationId xmlns:a16="http://schemas.microsoft.com/office/drawing/2014/main" id="{B53D60D9-F4CB-D5B6-5AC9-F9139FFF3E3B}"/>
              </a:ext>
            </a:extLst>
          </p:cNvPr>
          <p:cNvSpPr txBox="1"/>
          <p:nvPr/>
        </p:nvSpPr>
        <p:spPr>
          <a:xfrm>
            <a:off x="-1913641" y="1328093"/>
            <a:ext cx="12728352" cy="400110"/>
          </a:xfrm>
          <a:prstGeom prst="rect">
            <a:avLst/>
          </a:prstGeom>
          <a:noFill/>
        </p:spPr>
        <p:txBody>
          <a:bodyPr wrap="square">
            <a:spAutoFit/>
          </a:bodyPr>
          <a:lstStyle/>
          <a:p>
            <a:pPr algn="ctr"/>
            <a:r>
              <a:rPr lang="en-GB" sz="2000" kern="100" dirty="0">
                <a:effectLst/>
                <a:latin typeface="Arial" panose="020B0604020202020204" pitchFamily="34" charset="0"/>
                <a:ea typeface="Aptos" panose="020B0004020202020204" pitchFamily="34" charset="0"/>
                <a:cs typeface="Arial" panose="020B0604020202020204" pitchFamily="34" charset="0"/>
              </a:rPr>
              <a:t>All assets are available on the </a:t>
            </a:r>
            <a:r>
              <a:rPr lang="en-GB" sz="2000" kern="100" dirty="0">
                <a:effectLst/>
                <a:latin typeface="Arial" panose="020B0604020202020204" pitchFamily="34" charset="0"/>
                <a:ea typeface="Aptos" panose="020B0004020202020204" pitchFamily="34" charset="0"/>
                <a:cs typeface="Arial" panose="020B0604020202020204" pitchFamily="34" charset="0"/>
                <a:hlinkClick r:id="rId3"/>
              </a:rPr>
              <a:t>NHS England Education Quality Portal </a:t>
            </a:r>
            <a:endParaRPr lang="en-GB"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38508F7-2658-4F8E-5356-246A0E41AE02}"/>
              </a:ext>
            </a:extLst>
          </p:cNvPr>
          <p:cNvSpPr txBox="1"/>
          <p:nvPr/>
        </p:nvSpPr>
        <p:spPr>
          <a:xfrm>
            <a:off x="367152" y="5480043"/>
            <a:ext cx="4271524" cy="830997"/>
          </a:xfrm>
          <a:prstGeom prst="rect">
            <a:avLst/>
          </a:prstGeom>
          <a:noFill/>
        </p:spPr>
        <p:txBody>
          <a:bodyPr wrap="square" rtlCol="0">
            <a:spAutoFit/>
          </a:bodyPr>
          <a:lstStyle/>
          <a:p>
            <a:r>
              <a:rPr lang="en-GB" sz="1200" dirty="0"/>
              <a:t>*</a:t>
            </a:r>
            <a:r>
              <a:rPr lang="en-GB" sz="1200" kern="100" dirty="0">
                <a:latin typeface="Arial" panose="020B0604020202020204" pitchFamily="34" charset="0"/>
                <a:ea typeface="Aptos" panose="020B0004020202020204" pitchFamily="34" charset="0"/>
                <a:cs typeface="Arial" panose="020B0604020202020204" pitchFamily="34" charset="0"/>
              </a:rPr>
              <a:t> Examples of assets to communicate the messages have been drafted</a:t>
            </a:r>
            <a:r>
              <a:rPr lang="en-GB" sz="1200" kern="100" dirty="0">
                <a:effectLst/>
                <a:latin typeface="Arial" panose="020B0604020202020204" pitchFamily="34" charset="0"/>
                <a:ea typeface="Aptos" panose="020B0004020202020204" pitchFamily="34" charset="0"/>
                <a:cs typeface="Arial" panose="020B0604020202020204" pitchFamily="34" charset="0"/>
              </a:rPr>
              <a:t>. </a:t>
            </a:r>
            <a:r>
              <a:rPr lang="en-GB" sz="1200" dirty="0"/>
              <a:t>Once signed off, assets will be created with correct social media logo, handle, ALT text and sizing for the platform they will be shared on.</a:t>
            </a:r>
          </a:p>
        </p:txBody>
      </p:sp>
      <p:sp>
        <p:nvSpPr>
          <p:cNvPr id="4" name="Content Placeholder 1">
            <a:extLst>
              <a:ext uri="{FF2B5EF4-FFF2-40B4-BE49-F238E27FC236}">
                <a16:creationId xmlns:a16="http://schemas.microsoft.com/office/drawing/2014/main" id="{9B418FC4-59C4-013A-C2C0-AF4678845B86}"/>
              </a:ext>
            </a:extLst>
          </p:cNvPr>
          <p:cNvSpPr>
            <a:spLocks noGrp="1"/>
          </p:cNvSpPr>
          <p:nvPr>
            <p:ph idx="1"/>
          </p:nvPr>
        </p:nvSpPr>
        <p:spPr>
          <a:xfrm>
            <a:off x="544286" y="2464308"/>
            <a:ext cx="5389789" cy="2639586"/>
          </a:xfrm>
        </p:spPr>
        <p:txBody>
          <a:bodyPr vert="horz" lIns="0" tIns="0" rIns="0" bIns="0" numCol="1" spcCol="432000" rtlCol="0" anchor="t">
            <a:noAutofit/>
          </a:bodyPr>
          <a:lstStyle/>
          <a:p>
            <a:pPr>
              <a:spcAft>
                <a:spcPts val="0"/>
              </a:spcAft>
            </a:pPr>
            <a:r>
              <a:rPr lang="en-GB" sz="1600" dirty="0">
                <a:solidFill>
                  <a:schemeClr val="accent3">
                    <a:lumMod val="25000"/>
                  </a:schemeClr>
                </a:solidFill>
                <a:ea typeface="+mn-lt"/>
                <a:cs typeface="+mn-lt"/>
              </a:rPr>
              <a:t>The following social media assets are available:</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Facebook Post</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Facebook Story</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Instagram Post</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Instagram Story </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LinkedIn Post</a:t>
            </a:r>
          </a:p>
          <a:p>
            <a:pPr marL="285750" indent="-285750">
              <a:spcAft>
                <a:spcPts val="0"/>
              </a:spcAft>
              <a:buFont typeface="Arial" panose="020B0604020202020204" pitchFamily="34" charset="0"/>
              <a:buChar char="•"/>
            </a:pPr>
            <a:r>
              <a:rPr lang="en-GB" sz="1600" dirty="0">
                <a:solidFill>
                  <a:schemeClr val="accent3">
                    <a:lumMod val="25000"/>
                  </a:schemeClr>
                </a:solidFill>
                <a:ea typeface="+mn-lt"/>
                <a:cs typeface="+mn-lt"/>
              </a:rPr>
              <a:t>X Post </a:t>
            </a:r>
          </a:p>
          <a:p>
            <a:pPr>
              <a:spcAft>
                <a:spcPts val="0"/>
              </a:spcAft>
            </a:pPr>
            <a:endParaRPr lang="en-GB" sz="1600" dirty="0">
              <a:solidFill>
                <a:schemeClr val="accent3">
                  <a:lumMod val="25000"/>
                </a:schemeClr>
              </a:solidFill>
              <a:ea typeface="+mn-lt"/>
              <a:cs typeface="+mn-lt"/>
            </a:endParaRPr>
          </a:p>
        </p:txBody>
      </p:sp>
      <p:pic>
        <p:nvPicPr>
          <p:cNvPr id="7" name="Picture 6" descr="A white and blue text with purple and black text&#10;&#10;Description automatically generated with medium confidence">
            <a:extLst>
              <a:ext uri="{FF2B5EF4-FFF2-40B4-BE49-F238E27FC236}">
                <a16:creationId xmlns:a16="http://schemas.microsoft.com/office/drawing/2014/main" id="{E612A00E-800A-3B7F-20E9-D760C1CB53DD}"/>
              </a:ext>
            </a:extLst>
          </p:cNvPr>
          <p:cNvPicPr>
            <a:picLocks noChangeAspect="1"/>
          </p:cNvPicPr>
          <p:nvPr/>
        </p:nvPicPr>
        <p:blipFill>
          <a:blip r:embed="rId4"/>
          <a:stretch>
            <a:fillRect/>
          </a:stretch>
        </p:blipFill>
        <p:spPr>
          <a:xfrm>
            <a:off x="6813856" y="3996579"/>
            <a:ext cx="2212014" cy="2212014"/>
          </a:xfrm>
          <a:prstGeom prst="rect">
            <a:avLst/>
          </a:prstGeom>
        </p:spPr>
      </p:pic>
      <p:pic>
        <p:nvPicPr>
          <p:cNvPr id="11" name="Picture 10" descr="A screenshot of a web page&#10;&#10;Description automatically generated">
            <a:extLst>
              <a:ext uri="{FF2B5EF4-FFF2-40B4-BE49-F238E27FC236}">
                <a16:creationId xmlns:a16="http://schemas.microsoft.com/office/drawing/2014/main" id="{88CC23C5-732A-6E28-F1E4-E0B59D08F11E}"/>
              </a:ext>
            </a:extLst>
          </p:cNvPr>
          <p:cNvPicPr>
            <a:picLocks noChangeAspect="1"/>
          </p:cNvPicPr>
          <p:nvPr/>
        </p:nvPicPr>
        <p:blipFill>
          <a:blip r:embed="rId5"/>
          <a:stretch>
            <a:fillRect/>
          </a:stretch>
        </p:blipFill>
        <p:spPr>
          <a:xfrm>
            <a:off x="6813855" y="1709927"/>
            <a:ext cx="2212014" cy="2212014"/>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7FAC7643-650A-A93C-AD84-BF7403C67190}"/>
              </a:ext>
            </a:extLst>
          </p:cNvPr>
          <p:cNvPicPr>
            <a:picLocks noChangeAspect="1"/>
          </p:cNvPicPr>
          <p:nvPr/>
        </p:nvPicPr>
        <p:blipFill>
          <a:blip r:embed="rId6"/>
          <a:stretch>
            <a:fillRect/>
          </a:stretch>
        </p:blipFill>
        <p:spPr>
          <a:xfrm>
            <a:off x="9185288" y="1709927"/>
            <a:ext cx="2588125" cy="4601113"/>
          </a:xfrm>
          <a:prstGeom prst="rect">
            <a:avLst/>
          </a:prstGeom>
        </p:spPr>
      </p:pic>
    </p:spTree>
    <p:extLst>
      <p:ext uri="{BB962C8B-B14F-4D97-AF65-F5344CB8AC3E}">
        <p14:creationId xmlns:p14="http://schemas.microsoft.com/office/powerpoint/2010/main" val="39917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dirty="0">
                <a:cs typeface="Arial"/>
              </a:rPr>
              <a:t>Purpose</a:t>
            </a:r>
          </a:p>
        </p:txBody>
      </p:sp>
      <p:sp>
        <p:nvSpPr>
          <p:cNvPr id="3" name="Content Placeholder 2">
            <a:extLst>
              <a:ext uri="{FF2B5EF4-FFF2-40B4-BE49-F238E27FC236}">
                <a16:creationId xmlns:a16="http://schemas.microsoft.com/office/drawing/2014/main" id="{F470E1EA-13AC-E4B8-3E43-F419B07CCCD9}"/>
              </a:ext>
            </a:extLst>
          </p:cNvPr>
          <p:cNvSpPr>
            <a:spLocks noGrp="1"/>
          </p:cNvSpPr>
          <p:nvPr>
            <p:ph idx="1"/>
          </p:nvPr>
        </p:nvSpPr>
        <p:spPr>
          <a:xfrm>
            <a:off x="432000" y="1607820"/>
            <a:ext cx="11208000" cy="4039342"/>
          </a:xfrm>
        </p:spPr>
        <p:txBody>
          <a:bodyPr vert="horz" lIns="0" tIns="0" rIns="0" bIns="0" numCol="1" spcCol="432000" rtlCol="0" anchor="t">
            <a:noAutofit/>
          </a:bodyPr>
          <a:lstStyle/>
          <a:p>
            <a:pPr>
              <a:spcAft>
                <a:spcPts val="0"/>
              </a:spcAft>
            </a:pPr>
            <a:r>
              <a:rPr lang="en-GB" sz="1800" dirty="0">
                <a:solidFill>
                  <a:srgbClr val="231F20"/>
                </a:solidFill>
                <a:effectLst/>
                <a:latin typeface="Arial"/>
                <a:ea typeface="Calibri"/>
                <a:cs typeface="Arial"/>
              </a:rPr>
              <a:t>This toolkit is intended to be used to promote the NETS </a:t>
            </a:r>
            <a:r>
              <a:rPr lang="en-GB" sz="1800" dirty="0">
                <a:solidFill>
                  <a:srgbClr val="231F20"/>
                </a:solidFill>
                <a:latin typeface="Arial"/>
                <a:ea typeface="Calibri"/>
                <a:cs typeface="Arial"/>
              </a:rPr>
              <a:t>to reach healthcare students, apprentices and trainees.</a:t>
            </a:r>
            <a:r>
              <a:rPr lang="en-GB" sz="1800" dirty="0">
                <a:solidFill>
                  <a:srgbClr val="231F20"/>
                </a:solidFill>
                <a:effectLst/>
                <a:latin typeface="Arial"/>
                <a:ea typeface="Calibri"/>
                <a:cs typeface="Arial"/>
              </a:rPr>
              <a:t> </a:t>
            </a:r>
            <a:r>
              <a:rPr lang="en-GB" sz="1800" dirty="0">
                <a:solidFill>
                  <a:srgbClr val="231F20"/>
                </a:solidFill>
                <a:latin typeface="Arial"/>
                <a:ea typeface="Calibri"/>
                <a:cs typeface="Arial"/>
              </a:rPr>
              <a:t>A </a:t>
            </a:r>
            <a:r>
              <a:rPr lang="en-GB" sz="1800" dirty="0">
                <a:solidFill>
                  <a:srgbClr val="231F20"/>
                </a:solidFill>
                <a:effectLst/>
                <a:latin typeface="Arial"/>
                <a:ea typeface="Calibri"/>
                <a:cs typeface="Arial"/>
              </a:rPr>
              <a:t>range of communication </a:t>
            </a:r>
            <a:r>
              <a:rPr lang="en-GB" sz="1800" dirty="0">
                <a:solidFill>
                  <a:srgbClr val="231F20"/>
                </a:solidFill>
                <a:latin typeface="Arial"/>
                <a:ea typeface="Calibri"/>
                <a:cs typeface="Arial"/>
              </a:rPr>
              <a:t>assets and</a:t>
            </a:r>
            <a:r>
              <a:rPr lang="en-GB" sz="1800" dirty="0">
                <a:solidFill>
                  <a:srgbClr val="231F20"/>
                </a:solidFill>
                <a:effectLst/>
                <a:latin typeface="Arial"/>
                <a:ea typeface="Calibri"/>
                <a:cs typeface="Arial"/>
              </a:rPr>
              <a:t> suggestions are available within this toolkit</a:t>
            </a:r>
            <a:r>
              <a:rPr lang="en-GB" sz="1800" dirty="0">
                <a:solidFill>
                  <a:srgbClr val="231F20"/>
                </a:solidFill>
                <a:latin typeface="Arial"/>
                <a:ea typeface="Calibri"/>
                <a:cs typeface="Arial"/>
              </a:rPr>
              <a:t> to help you achieve this</a:t>
            </a:r>
            <a:r>
              <a:rPr lang="en-GB" sz="1800" dirty="0">
                <a:solidFill>
                  <a:srgbClr val="231F20"/>
                </a:solidFill>
                <a:effectLst/>
                <a:latin typeface="Arial"/>
                <a:ea typeface="Calibri"/>
                <a:cs typeface="Arial"/>
              </a:rPr>
              <a:t>. </a:t>
            </a: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800" dirty="0">
                <a:effectLst/>
                <a:latin typeface="Arial"/>
                <a:ea typeface="Calibri"/>
                <a:cs typeface="Arial"/>
              </a:rPr>
              <a:t>Communications will support the project by: </a:t>
            </a: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Clr>
                <a:srgbClr val="005EB8"/>
              </a:buClr>
              <a:buFont typeface="Symbol" panose="05050102010706020507" pitchFamily="18" charset="2"/>
              <a:buChar char=""/>
              <a:tabLst>
                <a:tab pos="228600" algn="l"/>
              </a:tabLst>
            </a:pPr>
            <a:r>
              <a:rPr lang="en-GB" sz="1800" dirty="0">
                <a:solidFill>
                  <a:srgbClr val="231F20"/>
                </a:solidFill>
                <a:effectLst/>
                <a:latin typeface="Arial"/>
                <a:ea typeface="Calibri"/>
                <a:cs typeface="Arial"/>
              </a:rPr>
              <a:t>Raising awareness to the key audiences by using targeted communications methods.</a:t>
            </a:r>
          </a:p>
          <a:p>
            <a:pPr marL="342900" lvl="0" indent="-342900">
              <a:spcAft>
                <a:spcPts val="0"/>
              </a:spcAft>
              <a:buClr>
                <a:srgbClr val="005EB8"/>
              </a:buClr>
              <a:buFont typeface="Symbol" panose="05050102010706020507" pitchFamily="18" charset="2"/>
              <a:buChar char=""/>
              <a:tabLst>
                <a:tab pos="228600" algn="l"/>
              </a:tabLs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Clr>
                <a:srgbClr val="005EB8"/>
              </a:buClr>
              <a:buFont typeface="Symbol" panose="05050102010706020507" pitchFamily="18" charset="2"/>
              <a:buChar char=""/>
              <a:tabLst>
                <a:tab pos="228600" algn="l"/>
              </a:tabLst>
            </a:pPr>
            <a:r>
              <a:rPr lang="en-GB" sz="1800" dirty="0">
                <a:solidFill>
                  <a:srgbClr val="231F20"/>
                </a:solidFill>
                <a:effectLst/>
                <a:latin typeface="Arial"/>
                <a:ea typeface="Calibri"/>
                <a:cs typeface="Arial"/>
              </a:rPr>
              <a:t>Engaging with partners and stakeholders and ensure a robust strategic approach on this topic.</a:t>
            </a:r>
          </a:p>
          <a:p>
            <a:pPr marL="342900" lvl="0" indent="-342900">
              <a:spcAft>
                <a:spcPts val="0"/>
              </a:spcAft>
              <a:buClr>
                <a:srgbClr val="005EB8"/>
              </a:buClr>
              <a:buFont typeface="Symbol" panose="05050102010706020507" pitchFamily="18" charset="2"/>
              <a:buChar char=""/>
              <a:tabLst>
                <a:tab pos="228600" algn="l"/>
              </a:tabLs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Clr>
                <a:srgbClr val="005EB8"/>
              </a:buClr>
              <a:buFont typeface="Symbol" panose="05050102010706020507" pitchFamily="18" charset="2"/>
              <a:buChar char=""/>
              <a:tabLst>
                <a:tab pos="228600" algn="l"/>
              </a:tabLst>
            </a:pPr>
            <a:r>
              <a:rPr lang="en-GB" sz="1800" dirty="0">
                <a:solidFill>
                  <a:srgbClr val="231F20"/>
                </a:solidFill>
                <a:effectLst/>
                <a:latin typeface="Arial"/>
                <a:ea typeface="Calibri"/>
                <a:cs typeface="Arial"/>
              </a:rPr>
              <a:t>Protecting the integrity and value of the learning to support, strengthen and enable effective delivery of the existing and new care pathways. In so doing this will also protect NHS England’s reputation. Rebuilding the confidence of the workforce is critical here. </a:t>
            </a: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4007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81656" y="327755"/>
            <a:ext cx="10736697" cy="767215"/>
          </a:xfrm>
        </p:spPr>
        <p:txBody>
          <a:bodyPr anchor="ctr">
            <a:normAutofit/>
          </a:bodyPr>
          <a:lstStyle/>
          <a:p>
            <a:r>
              <a:rPr lang="en-GB" spc="-40" dirty="0"/>
              <a:t>Posters</a:t>
            </a:r>
          </a:p>
        </p:txBody>
      </p:sp>
      <p:sp>
        <p:nvSpPr>
          <p:cNvPr id="3" name="TextBox 2">
            <a:extLst>
              <a:ext uri="{FF2B5EF4-FFF2-40B4-BE49-F238E27FC236}">
                <a16:creationId xmlns:a16="http://schemas.microsoft.com/office/drawing/2014/main" id="{B53D60D9-F4CB-D5B6-5AC9-F9139FFF3E3B}"/>
              </a:ext>
            </a:extLst>
          </p:cNvPr>
          <p:cNvSpPr txBox="1"/>
          <p:nvPr/>
        </p:nvSpPr>
        <p:spPr>
          <a:xfrm>
            <a:off x="-964779" y="1171518"/>
            <a:ext cx="12771133" cy="1133900"/>
          </a:xfrm>
          <a:prstGeom prst="rect">
            <a:avLst/>
          </a:prstGeom>
          <a:noFill/>
        </p:spPr>
        <p:txBody>
          <a:bodyPr wrap="square" lIns="91440" tIns="45720" rIns="91440" bIns="45720" anchor="t">
            <a:spAutoFit/>
          </a:bodyPr>
          <a:lstStyle/>
          <a:p>
            <a:pPr marL="1371600" lvl="2">
              <a:lnSpc>
                <a:spcPct val="115000"/>
              </a:lnSpc>
              <a:spcAft>
                <a:spcPts val="800"/>
              </a:spcAft>
            </a:pPr>
            <a:r>
              <a:rPr lang="en-GB" sz="2000" kern="100" dirty="0">
                <a:effectLst/>
                <a:latin typeface="Arial"/>
                <a:ea typeface="Aptos" panose="020B0004020202020204" pitchFamily="34" charset="0"/>
                <a:cs typeface="Arial"/>
              </a:rPr>
              <a:t>These posters </a:t>
            </a:r>
            <a:r>
              <a:rPr lang="en-GB" sz="2000" kern="100" dirty="0">
                <a:latin typeface="Arial"/>
                <a:ea typeface="Aptos" panose="020B0004020202020204" pitchFamily="34" charset="0"/>
                <a:cs typeface="Arial"/>
              </a:rPr>
              <a:t>can </a:t>
            </a:r>
            <a:r>
              <a:rPr lang="en-GB" sz="2000" kern="100" dirty="0">
                <a:effectLst/>
                <a:latin typeface="Arial"/>
                <a:ea typeface="Aptos" panose="020B0004020202020204" pitchFamily="34" charset="0"/>
                <a:cs typeface="Arial"/>
              </a:rPr>
              <a:t>be printed locally and </a:t>
            </a:r>
            <a:r>
              <a:rPr lang="en-GB" sz="2000" kern="100" dirty="0">
                <a:latin typeface="Arial"/>
                <a:ea typeface="Aptos" panose="020B0004020202020204" pitchFamily="34" charset="0"/>
                <a:cs typeface="Arial"/>
              </a:rPr>
              <a:t>placed in areas learners and trainees will be e.g., medical education centres, lecturer theatres, common rooms.</a:t>
            </a:r>
            <a:r>
              <a:rPr lang="en-GB" sz="2000" kern="100" dirty="0">
                <a:effectLst/>
                <a:latin typeface="Arial"/>
                <a:ea typeface="Aptos" panose="020B0004020202020204" pitchFamily="34" charset="0"/>
                <a:cs typeface="Arial"/>
              </a:rPr>
              <a:t> </a:t>
            </a:r>
            <a:r>
              <a:rPr lang="en-GB" sz="2000" kern="100" dirty="0">
                <a:effectLst/>
                <a:latin typeface="Arial" panose="020B0604020202020204" pitchFamily="34" charset="0"/>
                <a:ea typeface="Aptos" panose="020B0004020202020204" pitchFamily="34" charset="0"/>
                <a:cs typeface="Arial" panose="020B0604020202020204" pitchFamily="34" charset="0"/>
              </a:rPr>
              <a:t>All assets are available on the </a:t>
            </a:r>
            <a:r>
              <a:rPr lang="en-GB" sz="2000" kern="100" dirty="0">
                <a:effectLst/>
                <a:latin typeface="Arial" panose="020B0604020202020204" pitchFamily="34" charset="0"/>
                <a:ea typeface="Aptos" panose="020B0004020202020204" pitchFamily="34" charset="0"/>
                <a:cs typeface="Arial" panose="020B0604020202020204" pitchFamily="34" charset="0"/>
                <a:hlinkClick r:id="rId3"/>
              </a:rPr>
              <a:t>NHS England Education Quality Portal </a:t>
            </a:r>
            <a:endParaRPr lang="en-GB" sz="2000" b="1"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5" name="Picture 4" descr="A close-up of a flyer&#10;&#10;Description automatically generated">
            <a:extLst>
              <a:ext uri="{FF2B5EF4-FFF2-40B4-BE49-F238E27FC236}">
                <a16:creationId xmlns:a16="http://schemas.microsoft.com/office/drawing/2014/main" id="{2B73AD4E-ABF2-0D95-B997-5A346C61F028}"/>
              </a:ext>
            </a:extLst>
          </p:cNvPr>
          <p:cNvPicPr>
            <a:picLocks noChangeAspect="1"/>
          </p:cNvPicPr>
          <p:nvPr/>
        </p:nvPicPr>
        <p:blipFill>
          <a:blip r:embed="rId4"/>
          <a:stretch>
            <a:fillRect/>
          </a:stretch>
        </p:blipFill>
        <p:spPr>
          <a:xfrm>
            <a:off x="4738554" y="2295608"/>
            <a:ext cx="2714891" cy="3840016"/>
          </a:xfrm>
          <a:prstGeom prst="rect">
            <a:avLst/>
          </a:prstGeom>
        </p:spPr>
      </p:pic>
    </p:spTree>
    <p:extLst>
      <p:ext uri="{BB962C8B-B14F-4D97-AF65-F5344CB8AC3E}">
        <p14:creationId xmlns:p14="http://schemas.microsoft.com/office/powerpoint/2010/main" val="30169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44286" y="546960"/>
            <a:ext cx="10736697" cy="767215"/>
          </a:xfrm>
        </p:spPr>
        <p:txBody>
          <a:bodyPr anchor="ctr">
            <a:normAutofit/>
          </a:bodyPr>
          <a:lstStyle/>
          <a:p>
            <a:r>
              <a:rPr lang="en-GB" spc="-40" dirty="0"/>
              <a:t>PowerPoint Presentations</a:t>
            </a:r>
          </a:p>
        </p:txBody>
      </p:sp>
      <p:sp>
        <p:nvSpPr>
          <p:cNvPr id="3" name="TextBox 2">
            <a:extLst>
              <a:ext uri="{FF2B5EF4-FFF2-40B4-BE49-F238E27FC236}">
                <a16:creationId xmlns:a16="http://schemas.microsoft.com/office/drawing/2014/main" id="{B53D60D9-F4CB-D5B6-5AC9-F9139FFF3E3B}"/>
              </a:ext>
            </a:extLst>
          </p:cNvPr>
          <p:cNvSpPr txBox="1"/>
          <p:nvPr/>
        </p:nvSpPr>
        <p:spPr>
          <a:xfrm>
            <a:off x="-1941922" y="1328093"/>
            <a:ext cx="12756633" cy="400110"/>
          </a:xfrm>
          <a:prstGeom prst="rect">
            <a:avLst/>
          </a:prstGeom>
          <a:noFill/>
        </p:spPr>
        <p:txBody>
          <a:bodyPr wrap="square">
            <a:spAutoFit/>
          </a:bodyPr>
          <a:lstStyle/>
          <a:p>
            <a:pPr algn="ctr"/>
            <a:r>
              <a:rPr lang="en-GB" sz="2000" kern="100" dirty="0">
                <a:effectLst/>
                <a:latin typeface="Arial" panose="020B0604020202020204" pitchFamily="34" charset="0"/>
                <a:ea typeface="Aptos" panose="020B0004020202020204" pitchFamily="34" charset="0"/>
                <a:cs typeface="Arial" panose="020B0604020202020204" pitchFamily="34" charset="0"/>
              </a:rPr>
              <a:t>All assets are available on the </a:t>
            </a:r>
            <a:r>
              <a:rPr lang="en-GB" sz="2000" kern="100" dirty="0">
                <a:effectLst/>
                <a:latin typeface="Arial" panose="020B0604020202020204" pitchFamily="34" charset="0"/>
                <a:ea typeface="Aptos" panose="020B0004020202020204" pitchFamily="34" charset="0"/>
                <a:cs typeface="Arial" panose="020B0604020202020204" pitchFamily="34" charset="0"/>
                <a:hlinkClick r:id="rId3"/>
              </a:rPr>
              <a:t>NHS England Education Quality Portal </a:t>
            </a:r>
            <a:endParaRPr lang="en-GB" sz="2000" b="1"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Picture 3" descr="A white cover with purple and black text&#10;&#10;Description automatically generated">
            <a:extLst>
              <a:ext uri="{FF2B5EF4-FFF2-40B4-BE49-F238E27FC236}">
                <a16:creationId xmlns:a16="http://schemas.microsoft.com/office/drawing/2014/main" id="{252AAA59-1946-8BA0-9D04-9010F2E285AE}"/>
              </a:ext>
            </a:extLst>
          </p:cNvPr>
          <p:cNvPicPr>
            <a:picLocks noChangeAspect="1"/>
          </p:cNvPicPr>
          <p:nvPr/>
        </p:nvPicPr>
        <p:blipFill>
          <a:blip r:embed="rId4"/>
          <a:stretch>
            <a:fillRect/>
          </a:stretch>
        </p:blipFill>
        <p:spPr>
          <a:xfrm>
            <a:off x="544286" y="1986726"/>
            <a:ext cx="3095026" cy="1740952"/>
          </a:xfrm>
          <a:prstGeom prst="rect">
            <a:avLst/>
          </a:prstGeom>
        </p:spPr>
      </p:pic>
      <p:pic>
        <p:nvPicPr>
          <p:cNvPr id="6" name="Picture 5" descr="A purple and black text&#10;&#10;Description automatically generated">
            <a:extLst>
              <a:ext uri="{FF2B5EF4-FFF2-40B4-BE49-F238E27FC236}">
                <a16:creationId xmlns:a16="http://schemas.microsoft.com/office/drawing/2014/main" id="{7135D761-6B9F-0E0B-E761-604B87DD3E1B}"/>
              </a:ext>
            </a:extLst>
          </p:cNvPr>
          <p:cNvPicPr>
            <a:picLocks noChangeAspect="1"/>
          </p:cNvPicPr>
          <p:nvPr/>
        </p:nvPicPr>
        <p:blipFill>
          <a:blip r:embed="rId5"/>
          <a:stretch>
            <a:fillRect/>
          </a:stretch>
        </p:blipFill>
        <p:spPr>
          <a:xfrm>
            <a:off x="7794384" y="1986726"/>
            <a:ext cx="3095026" cy="1740952"/>
          </a:xfrm>
          <a:prstGeom prst="rect">
            <a:avLst/>
          </a:prstGeom>
        </p:spPr>
      </p:pic>
      <p:pic>
        <p:nvPicPr>
          <p:cNvPr id="8" name="Picture 7" descr="A cartoon of a purple and black animal&#10;&#10;Description automatically generated">
            <a:extLst>
              <a:ext uri="{FF2B5EF4-FFF2-40B4-BE49-F238E27FC236}">
                <a16:creationId xmlns:a16="http://schemas.microsoft.com/office/drawing/2014/main" id="{04CA3E07-992F-EAB1-18CF-EF3B2F0C1E80}"/>
              </a:ext>
            </a:extLst>
          </p:cNvPr>
          <p:cNvPicPr>
            <a:picLocks noChangeAspect="1"/>
          </p:cNvPicPr>
          <p:nvPr/>
        </p:nvPicPr>
        <p:blipFill>
          <a:blip r:embed="rId6"/>
          <a:stretch>
            <a:fillRect/>
          </a:stretch>
        </p:blipFill>
        <p:spPr>
          <a:xfrm>
            <a:off x="4370832" y="4170609"/>
            <a:ext cx="3095026" cy="1740952"/>
          </a:xfrm>
          <a:prstGeom prst="rect">
            <a:avLst/>
          </a:prstGeom>
        </p:spPr>
      </p:pic>
      <p:pic>
        <p:nvPicPr>
          <p:cNvPr id="10" name="Picture 9" descr="A cartoon of a purple and black animal&#10;&#10;Description automatically generated">
            <a:extLst>
              <a:ext uri="{FF2B5EF4-FFF2-40B4-BE49-F238E27FC236}">
                <a16:creationId xmlns:a16="http://schemas.microsoft.com/office/drawing/2014/main" id="{A9D7D90A-5C9D-792C-F32E-C7E417B77733}"/>
              </a:ext>
            </a:extLst>
          </p:cNvPr>
          <p:cNvPicPr>
            <a:picLocks noChangeAspect="1"/>
          </p:cNvPicPr>
          <p:nvPr/>
        </p:nvPicPr>
        <p:blipFill>
          <a:blip r:embed="rId7"/>
          <a:stretch>
            <a:fillRect/>
          </a:stretch>
        </p:blipFill>
        <p:spPr>
          <a:xfrm>
            <a:off x="544286" y="4170609"/>
            <a:ext cx="3095026" cy="1740952"/>
          </a:xfrm>
          <a:prstGeom prst="rect">
            <a:avLst/>
          </a:prstGeom>
        </p:spPr>
      </p:pic>
      <p:pic>
        <p:nvPicPr>
          <p:cNvPr id="12" name="Picture 11" descr="A cartoon of a snail&#10;&#10;Description automatically generated">
            <a:extLst>
              <a:ext uri="{FF2B5EF4-FFF2-40B4-BE49-F238E27FC236}">
                <a16:creationId xmlns:a16="http://schemas.microsoft.com/office/drawing/2014/main" id="{CC3D0DBA-130C-725A-75B6-7FEA4C684D42}"/>
              </a:ext>
            </a:extLst>
          </p:cNvPr>
          <p:cNvPicPr>
            <a:picLocks noChangeAspect="1"/>
          </p:cNvPicPr>
          <p:nvPr/>
        </p:nvPicPr>
        <p:blipFill>
          <a:blip r:embed="rId8"/>
          <a:stretch>
            <a:fillRect/>
          </a:stretch>
        </p:blipFill>
        <p:spPr>
          <a:xfrm>
            <a:off x="7794384" y="4170609"/>
            <a:ext cx="3095026" cy="1740952"/>
          </a:xfrm>
          <a:prstGeom prst="rect">
            <a:avLst/>
          </a:prstGeom>
        </p:spPr>
      </p:pic>
      <p:pic>
        <p:nvPicPr>
          <p:cNvPr id="14" name="Picture 13" descr="A purple and white text and a cartoon of a person&#10;&#10;Description automatically generated with medium confidence">
            <a:extLst>
              <a:ext uri="{FF2B5EF4-FFF2-40B4-BE49-F238E27FC236}">
                <a16:creationId xmlns:a16="http://schemas.microsoft.com/office/drawing/2014/main" id="{A4BAE7AB-716C-0E9E-B0D8-AAA40920B5FC}"/>
              </a:ext>
            </a:extLst>
          </p:cNvPr>
          <p:cNvPicPr>
            <a:picLocks noChangeAspect="1"/>
          </p:cNvPicPr>
          <p:nvPr/>
        </p:nvPicPr>
        <p:blipFill>
          <a:blip r:embed="rId9"/>
          <a:stretch>
            <a:fillRect/>
          </a:stretch>
        </p:blipFill>
        <p:spPr>
          <a:xfrm>
            <a:off x="4365121" y="1986726"/>
            <a:ext cx="3095026" cy="1740952"/>
          </a:xfrm>
          <a:prstGeom prst="rect">
            <a:avLst/>
          </a:prstGeom>
        </p:spPr>
      </p:pic>
    </p:spTree>
    <p:extLst>
      <p:ext uri="{BB962C8B-B14F-4D97-AF65-F5344CB8AC3E}">
        <p14:creationId xmlns:p14="http://schemas.microsoft.com/office/powerpoint/2010/main" val="32708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Other assets</a:t>
            </a:r>
          </a:p>
        </p:txBody>
      </p:sp>
      <p:sp>
        <p:nvSpPr>
          <p:cNvPr id="6" name="Content Placeholder 5">
            <a:extLst>
              <a:ext uri="{FF2B5EF4-FFF2-40B4-BE49-F238E27FC236}">
                <a16:creationId xmlns:a16="http://schemas.microsoft.com/office/drawing/2014/main" id="{3F8CE1A2-A5A7-AF8B-FFF9-40DDACE3CB0E}"/>
              </a:ext>
            </a:extLst>
          </p:cNvPr>
          <p:cNvSpPr>
            <a:spLocks noGrp="1"/>
          </p:cNvSpPr>
          <p:nvPr>
            <p:ph idx="1"/>
          </p:nvPr>
        </p:nvSpPr>
        <p:spPr>
          <a:xfrm>
            <a:off x="546822" y="2141006"/>
            <a:ext cx="11088000" cy="3456000"/>
          </a:xfrm>
        </p:spPr>
        <p:txBody>
          <a:bodyPr vert="horz" lIns="0" tIns="0" rIns="0" bIns="0" numCol="2" spcCol="432000" rtlCol="0" anchor="t">
            <a:noAutofit/>
          </a:bodyPr>
          <a:lstStyle/>
          <a:p>
            <a:r>
              <a:rPr lang="en-GB" dirty="0"/>
              <a:t>MS Teams Background</a:t>
            </a:r>
            <a:endParaRPr lang="en-GB" dirty="0">
              <a:cs typeface="Arial"/>
            </a:endParaRPr>
          </a:p>
          <a:p>
            <a:endParaRPr lang="en-GB" dirty="0"/>
          </a:p>
          <a:p>
            <a:endParaRPr lang="en-GB" dirty="0"/>
          </a:p>
          <a:p>
            <a:endParaRPr lang="en-GB" dirty="0"/>
          </a:p>
          <a:p>
            <a:endParaRPr lang="en-GB" dirty="0"/>
          </a:p>
          <a:p>
            <a:endParaRPr lang="en-GB" dirty="0"/>
          </a:p>
          <a:p>
            <a:endParaRPr lang="en-GB" dirty="0"/>
          </a:p>
          <a:p>
            <a:endParaRPr lang="en-GB" dirty="0"/>
          </a:p>
          <a:p>
            <a:r>
              <a:rPr lang="en-GB" dirty="0"/>
              <a:t>Email Signature </a:t>
            </a:r>
            <a:endParaRPr lang="en-GB" dirty="0">
              <a:cs typeface="Arial"/>
            </a:endParaRPr>
          </a:p>
        </p:txBody>
      </p:sp>
      <p:sp>
        <p:nvSpPr>
          <p:cNvPr id="3" name="TextBox 2">
            <a:extLst>
              <a:ext uri="{FF2B5EF4-FFF2-40B4-BE49-F238E27FC236}">
                <a16:creationId xmlns:a16="http://schemas.microsoft.com/office/drawing/2014/main" id="{B53D60D9-F4CB-D5B6-5AC9-F9139FFF3E3B}"/>
              </a:ext>
            </a:extLst>
          </p:cNvPr>
          <p:cNvSpPr txBox="1"/>
          <p:nvPr/>
        </p:nvSpPr>
        <p:spPr>
          <a:xfrm>
            <a:off x="-2313432" y="1260994"/>
            <a:ext cx="13356743" cy="400110"/>
          </a:xfrm>
          <a:prstGeom prst="rect">
            <a:avLst/>
          </a:prstGeom>
          <a:noFill/>
        </p:spPr>
        <p:txBody>
          <a:bodyPr wrap="square">
            <a:spAutoFit/>
          </a:bodyPr>
          <a:lstStyle/>
          <a:p>
            <a:pPr algn="ctr"/>
            <a:r>
              <a:rPr lang="en-GB" sz="2000" kern="100" dirty="0">
                <a:effectLst/>
                <a:latin typeface="Arial" panose="020B0604020202020204" pitchFamily="34" charset="0"/>
                <a:ea typeface="Aptos" panose="020B0004020202020204" pitchFamily="34" charset="0"/>
                <a:cs typeface="Arial" panose="020B0604020202020204" pitchFamily="34" charset="0"/>
              </a:rPr>
              <a:t>All assets are available on the </a:t>
            </a:r>
            <a:r>
              <a:rPr lang="en-GB" sz="2000" kern="100" dirty="0">
                <a:effectLst/>
                <a:latin typeface="Arial" panose="020B0604020202020204" pitchFamily="34" charset="0"/>
                <a:ea typeface="Aptos" panose="020B0004020202020204" pitchFamily="34" charset="0"/>
                <a:cs typeface="Arial" panose="020B0604020202020204" pitchFamily="34" charset="0"/>
                <a:hlinkClick r:id="rId3"/>
              </a:rPr>
              <a:t>NHS England Education Quality Portal </a:t>
            </a:r>
            <a:endParaRPr lang="en-GB" sz="2000" b="1"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5" name="Picture 4" descr="A purple and black logo&#10;&#10;Description automatically generated with medium confidence">
            <a:extLst>
              <a:ext uri="{FF2B5EF4-FFF2-40B4-BE49-F238E27FC236}">
                <a16:creationId xmlns:a16="http://schemas.microsoft.com/office/drawing/2014/main" id="{9C834E46-2C7B-98EA-247F-70BF46F9EEC4}"/>
              </a:ext>
            </a:extLst>
          </p:cNvPr>
          <p:cNvPicPr>
            <a:picLocks noChangeAspect="1"/>
          </p:cNvPicPr>
          <p:nvPr/>
        </p:nvPicPr>
        <p:blipFill>
          <a:blip r:embed="rId4"/>
          <a:stretch>
            <a:fillRect/>
          </a:stretch>
        </p:blipFill>
        <p:spPr>
          <a:xfrm>
            <a:off x="6318379" y="4505620"/>
            <a:ext cx="3369731" cy="1684867"/>
          </a:xfrm>
          <a:prstGeom prst="rect">
            <a:avLst/>
          </a:prstGeom>
        </p:spPr>
      </p:pic>
      <p:pic>
        <p:nvPicPr>
          <p:cNvPr id="8" name="Picture 7" descr="A purple and black cartoon&#10;&#10;Description automatically generated with medium confidence">
            <a:extLst>
              <a:ext uri="{FF2B5EF4-FFF2-40B4-BE49-F238E27FC236}">
                <a16:creationId xmlns:a16="http://schemas.microsoft.com/office/drawing/2014/main" id="{AE1CFA39-D19C-77D1-97C6-9626C154AD37}"/>
              </a:ext>
            </a:extLst>
          </p:cNvPr>
          <p:cNvPicPr>
            <a:picLocks noChangeAspect="1"/>
          </p:cNvPicPr>
          <p:nvPr/>
        </p:nvPicPr>
        <p:blipFill>
          <a:blip r:embed="rId5"/>
          <a:stretch>
            <a:fillRect/>
          </a:stretch>
        </p:blipFill>
        <p:spPr>
          <a:xfrm>
            <a:off x="6318379" y="2597927"/>
            <a:ext cx="3369729" cy="1684866"/>
          </a:xfrm>
          <a:prstGeom prst="rect">
            <a:avLst/>
          </a:prstGeom>
        </p:spPr>
      </p:pic>
      <p:pic>
        <p:nvPicPr>
          <p:cNvPr id="10" name="Picture 9" descr="A blue screen with white text&#10;&#10;Description automatically generated">
            <a:extLst>
              <a:ext uri="{FF2B5EF4-FFF2-40B4-BE49-F238E27FC236}">
                <a16:creationId xmlns:a16="http://schemas.microsoft.com/office/drawing/2014/main" id="{52C4DA60-1CDD-7538-5354-FB43CCED5834}"/>
              </a:ext>
            </a:extLst>
          </p:cNvPr>
          <p:cNvPicPr>
            <a:picLocks noChangeAspect="1"/>
          </p:cNvPicPr>
          <p:nvPr/>
        </p:nvPicPr>
        <p:blipFill>
          <a:blip r:embed="rId6"/>
          <a:stretch>
            <a:fillRect/>
          </a:stretch>
        </p:blipFill>
        <p:spPr>
          <a:xfrm>
            <a:off x="546822" y="4505621"/>
            <a:ext cx="3147354" cy="1770387"/>
          </a:xfrm>
          <a:prstGeom prst="rect">
            <a:avLst/>
          </a:prstGeom>
        </p:spPr>
      </p:pic>
      <p:pic>
        <p:nvPicPr>
          <p:cNvPr id="12" name="Picture 11" descr="A cartoon of a snail&#10;&#10;Description automatically generated">
            <a:extLst>
              <a:ext uri="{FF2B5EF4-FFF2-40B4-BE49-F238E27FC236}">
                <a16:creationId xmlns:a16="http://schemas.microsoft.com/office/drawing/2014/main" id="{CF553947-24C4-C7F5-61C7-A66CB2D2E0E4}"/>
              </a:ext>
            </a:extLst>
          </p:cNvPr>
          <p:cNvPicPr>
            <a:picLocks noChangeAspect="1"/>
          </p:cNvPicPr>
          <p:nvPr/>
        </p:nvPicPr>
        <p:blipFill>
          <a:blip r:embed="rId7"/>
          <a:stretch>
            <a:fillRect/>
          </a:stretch>
        </p:blipFill>
        <p:spPr>
          <a:xfrm>
            <a:off x="546822" y="2597927"/>
            <a:ext cx="3147354" cy="1770387"/>
          </a:xfrm>
          <a:prstGeom prst="rect">
            <a:avLst/>
          </a:prstGeom>
        </p:spPr>
      </p:pic>
    </p:spTree>
    <p:extLst>
      <p:ext uri="{BB962C8B-B14F-4D97-AF65-F5344CB8AC3E}">
        <p14:creationId xmlns:p14="http://schemas.microsoft.com/office/powerpoint/2010/main" val="29881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B6B7-1E1F-D528-FD79-1B4CD233A423}"/>
              </a:ext>
            </a:extLst>
          </p:cNvPr>
          <p:cNvSpPr>
            <a:spLocks noGrp="1"/>
          </p:cNvSpPr>
          <p:nvPr>
            <p:ph type="title"/>
          </p:nvPr>
        </p:nvSpPr>
        <p:spPr>
          <a:xfrm>
            <a:off x="756612" y="1260389"/>
            <a:ext cx="10515600" cy="1325563"/>
          </a:xfrm>
        </p:spPr>
        <p:txBody>
          <a:bodyPr anchor="ctr">
            <a:normAutofit/>
          </a:bodyPr>
          <a:lstStyle/>
          <a:p>
            <a:r>
              <a:rPr lang="en-GB" dirty="0"/>
              <a:t>Contact us</a:t>
            </a:r>
          </a:p>
        </p:txBody>
      </p:sp>
      <p:sp>
        <p:nvSpPr>
          <p:cNvPr id="4" name="Content Placeholder 3">
            <a:extLst>
              <a:ext uri="{FF2B5EF4-FFF2-40B4-BE49-F238E27FC236}">
                <a16:creationId xmlns:a16="http://schemas.microsoft.com/office/drawing/2014/main" id="{D0BE3334-2C6C-EA5B-F800-AD4D1CF41F3A}"/>
              </a:ext>
            </a:extLst>
          </p:cNvPr>
          <p:cNvSpPr>
            <a:spLocks noGrp="1"/>
          </p:cNvSpPr>
          <p:nvPr>
            <p:ph type="body" sz="quarter" idx="13"/>
          </p:nvPr>
        </p:nvSpPr>
        <p:spPr>
          <a:xfrm>
            <a:off x="933669" y="2585952"/>
            <a:ext cx="5991006" cy="2562120"/>
          </a:xfrm>
        </p:spPr>
        <p:txBody>
          <a:bodyPr vert="horz" lIns="0" tIns="0" rIns="0" bIns="0" numCol="1" rtlCol="0" anchor="t">
            <a:noAutofit/>
          </a:bodyPr>
          <a:lstStyle/>
          <a:p>
            <a:r>
              <a:rPr lang="en-GB" sz="1800" dirty="0"/>
              <a:t>Email: </a:t>
            </a:r>
            <a:r>
              <a:rPr lang="en-GB" sz="1800" dirty="0">
                <a:hlinkClick r:id="rId2"/>
              </a:rPr>
              <a:t>england.nets@nhs.net</a:t>
            </a:r>
            <a:r>
              <a:rPr lang="en-GB" sz="1800" dirty="0"/>
              <a:t> </a:t>
            </a:r>
            <a:endParaRPr lang="en-GB" sz="1800" dirty="0">
              <a:cs typeface="Arial"/>
            </a:endParaRPr>
          </a:p>
          <a:p>
            <a:endParaRPr lang="en-GB" sz="1800" dirty="0">
              <a:cs typeface="Arial"/>
            </a:endParaRPr>
          </a:p>
          <a:p>
            <a:r>
              <a:rPr lang="en-GB" sz="1800" dirty="0"/>
              <a:t>Website: </a:t>
            </a:r>
            <a:r>
              <a:rPr lang="en-GB" sz="1800" dirty="0">
                <a:hlinkClick r:id="rId3"/>
              </a:rPr>
              <a:t>https://www.hee.nhs.uk/</a:t>
            </a:r>
            <a:r>
              <a:rPr lang="en-GB" sz="1800" dirty="0">
                <a:cs typeface="Arial"/>
                <a:hlinkClick r:id="rId3"/>
              </a:rPr>
              <a:t>nets-2024</a:t>
            </a:r>
            <a:r>
              <a:rPr lang="en-GB" sz="1800" dirty="0">
                <a:cs typeface="Arial"/>
              </a:rPr>
              <a:t> </a:t>
            </a:r>
          </a:p>
        </p:txBody>
      </p:sp>
    </p:spTree>
    <p:extLst>
      <p:ext uri="{BB962C8B-B14F-4D97-AF65-F5344CB8AC3E}">
        <p14:creationId xmlns:p14="http://schemas.microsoft.com/office/powerpoint/2010/main" val="397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chor="ctr">
            <a:normAutofit/>
          </a:bodyPr>
          <a:lstStyle/>
          <a:p>
            <a:r>
              <a:rPr lang="en-GB" dirty="0"/>
              <a:t>Overview</a:t>
            </a:r>
            <a:endParaRPr lang="en-GB" spc="-40" dirty="0"/>
          </a:p>
        </p:txBody>
      </p:sp>
      <p:sp>
        <p:nvSpPr>
          <p:cNvPr id="3" name="Content Placeholder 2">
            <a:extLst>
              <a:ext uri="{FF2B5EF4-FFF2-40B4-BE49-F238E27FC236}">
                <a16:creationId xmlns:a16="http://schemas.microsoft.com/office/drawing/2014/main" id="{F470E1EA-13AC-E4B8-3E43-F419B07CCCD9}"/>
              </a:ext>
            </a:extLst>
          </p:cNvPr>
          <p:cNvSpPr>
            <a:spLocks noGrp="1"/>
          </p:cNvSpPr>
          <p:nvPr>
            <p:ph idx="1"/>
          </p:nvPr>
        </p:nvSpPr>
        <p:spPr>
          <a:xfrm>
            <a:off x="442438" y="1318063"/>
            <a:ext cx="11088000" cy="4948166"/>
          </a:xfrm>
        </p:spPr>
        <p:txBody>
          <a:bodyPr vert="horz" lIns="0" tIns="0" rIns="0" bIns="0" numCol="1" spcCol="432000" rtlCol="0" anchor="t">
            <a:noAutofit/>
          </a:bodyPr>
          <a:lstStyle/>
          <a:p>
            <a:pPr>
              <a:spcAft>
                <a:spcPts val="0"/>
              </a:spcAft>
            </a:pPr>
            <a:r>
              <a:rPr lang="en-GB" sz="1600" dirty="0">
                <a:solidFill>
                  <a:srgbClr val="231F20"/>
                </a:solidFill>
                <a:effectLst/>
                <a:latin typeface="Arial"/>
                <a:ea typeface="Calibri"/>
                <a:cs typeface="Arial"/>
              </a:rPr>
              <a:t>NHS England Workforce Training and Education directorate oversees the quality of education and training for over 250,000 students</a:t>
            </a:r>
            <a:r>
              <a:rPr lang="en-GB" sz="1600" dirty="0">
                <a:solidFill>
                  <a:srgbClr val="231F20"/>
                </a:solidFill>
                <a:latin typeface="Arial"/>
                <a:ea typeface="Calibri"/>
                <a:cs typeface="Arial"/>
              </a:rPr>
              <a:t>,</a:t>
            </a:r>
            <a:r>
              <a:rPr lang="en-GB" sz="1600" dirty="0">
                <a:solidFill>
                  <a:srgbClr val="231F20"/>
                </a:solidFill>
                <a:effectLst/>
                <a:latin typeface="Arial"/>
                <a:ea typeface="Calibri"/>
                <a:cs typeface="Arial"/>
              </a:rPr>
              <a:t> </a:t>
            </a:r>
            <a:r>
              <a:rPr lang="en-GB" sz="1600" dirty="0">
                <a:solidFill>
                  <a:srgbClr val="231F20"/>
                </a:solidFill>
                <a:latin typeface="Arial"/>
                <a:ea typeface="Calibri"/>
                <a:cs typeface="Arial"/>
              </a:rPr>
              <a:t>apprentices </a:t>
            </a:r>
            <a:r>
              <a:rPr lang="en-GB" sz="1600" dirty="0">
                <a:solidFill>
                  <a:srgbClr val="231F20"/>
                </a:solidFill>
                <a:effectLst/>
                <a:latin typeface="Arial"/>
                <a:ea typeface="Calibri"/>
                <a:cs typeface="Arial"/>
              </a:rPr>
              <a:t>and trainees across </a:t>
            </a:r>
            <a:r>
              <a:rPr lang="en-GB" sz="1600" dirty="0">
                <a:solidFill>
                  <a:srgbClr val="231F20"/>
                </a:solidFill>
                <a:latin typeface="Arial"/>
                <a:ea typeface="Calibri"/>
                <a:cs typeface="Arial"/>
              </a:rPr>
              <a:t>a variety of clinical roles in the NHS</a:t>
            </a:r>
            <a:r>
              <a:rPr lang="en-GB" sz="1600" dirty="0">
                <a:solidFill>
                  <a:srgbClr val="231F20"/>
                </a:solidFill>
                <a:effectLst/>
                <a:latin typeface="Arial"/>
                <a:ea typeface="Calibri"/>
                <a:cs typeface="Arial"/>
              </a:rPr>
              <a:t>. As part of our statutory duties, we are responsible for securing continuous improvement in the quality of education and training provided for healthcare </a:t>
            </a:r>
            <a:r>
              <a:rPr lang="en-GB" sz="1600" dirty="0">
                <a:solidFill>
                  <a:srgbClr val="231F20"/>
                </a:solidFill>
                <a:latin typeface="Arial"/>
                <a:ea typeface="Calibri"/>
                <a:cs typeface="Arial"/>
              </a:rPr>
              <a:t>trainees and learners</a:t>
            </a:r>
            <a:r>
              <a:rPr lang="en-GB" sz="1600" dirty="0">
                <a:solidFill>
                  <a:srgbClr val="231F20"/>
                </a:solidFill>
                <a:effectLst/>
                <a:latin typeface="Arial"/>
                <a:ea typeface="Calibri"/>
                <a:cs typeface="Arial"/>
              </a:rPr>
              <a:t>. </a:t>
            </a:r>
          </a:p>
          <a:p>
            <a:pPr>
              <a:spcAft>
                <a:spcPts val="0"/>
              </a:spcAft>
            </a:pPr>
            <a:endParaRPr lang="en-GB" sz="1600" dirty="0">
              <a:solidFill>
                <a:srgbClr val="231F20"/>
              </a:solidFill>
              <a:latin typeface="Arial"/>
              <a:ea typeface="Calibri"/>
              <a:cs typeface="Arial"/>
            </a:endParaRPr>
          </a:p>
          <a:p>
            <a:pPr>
              <a:spcAft>
                <a:spcPts val="0"/>
              </a:spcAft>
            </a:pPr>
            <a:r>
              <a:rPr lang="en-GB" sz="1600" dirty="0">
                <a:solidFill>
                  <a:srgbClr val="231F20"/>
                </a:solidFill>
                <a:latin typeface="Arial"/>
                <a:ea typeface="Calibri"/>
                <a:cs typeface="Arial"/>
              </a:rPr>
              <a:t>To ensure the continuous improvement for our trainees and learners, we have been leading on the </a:t>
            </a:r>
            <a:r>
              <a:rPr lang="en-GB" sz="1600" dirty="0">
                <a:solidFill>
                  <a:srgbClr val="231F20"/>
                </a:solidFill>
                <a:latin typeface="Arial"/>
                <a:ea typeface="Calibri"/>
                <a:cs typeface="Arial"/>
                <a:hlinkClick r:id="rId3"/>
              </a:rPr>
              <a:t>National Education and Training Survey (NETS)</a:t>
            </a:r>
            <a:r>
              <a:rPr lang="en-GB" sz="1600" dirty="0">
                <a:solidFill>
                  <a:srgbClr val="231F20"/>
                </a:solidFill>
                <a:latin typeface="Arial"/>
                <a:ea typeface="Calibri"/>
                <a:cs typeface="Arial"/>
              </a:rPr>
              <a:t> annually since 2019 gathering the views of approximately 40,000. </a:t>
            </a:r>
            <a:r>
              <a:rPr lang="en-GB" sz="1600" dirty="0">
                <a:solidFill>
                  <a:srgbClr val="231F20"/>
                </a:solidFill>
                <a:effectLst/>
                <a:latin typeface="Arial"/>
                <a:ea typeface="Calibri"/>
                <a:cs typeface="Arial"/>
              </a:rPr>
              <a:t> </a:t>
            </a:r>
            <a:r>
              <a:rPr lang="en-GB" sz="1600" dirty="0">
                <a:solidFill>
                  <a:srgbClr val="231F20"/>
                </a:solidFill>
                <a:latin typeface="Arial"/>
                <a:ea typeface="Calibri"/>
                <a:cs typeface="Arial"/>
              </a:rPr>
              <a:t>The NETS</a:t>
            </a:r>
            <a:r>
              <a:rPr lang="en-GB" sz="1600" dirty="0">
                <a:solidFill>
                  <a:srgbClr val="231F20"/>
                </a:solidFill>
                <a:effectLst/>
                <a:latin typeface="Arial"/>
                <a:ea typeface="Calibri"/>
                <a:cs typeface="Arial"/>
              </a:rPr>
              <a:t> </a:t>
            </a:r>
            <a:r>
              <a:rPr lang="en-GB" sz="1600" dirty="0">
                <a:solidFill>
                  <a:srgbClr val="231F20"/>
                </a:solidFill>
                <a:latin typeface="Arial"/>
                <a:ea typeface="Calibri"/>
                <a:cs typeface="Arial"/>
              </a:rPr>
              <a:t>is </a:t>
            </a:r>
            <a:r>
              <a:rPr lang="en-GB" sz="1600" dirty="0">
                <a:solidFill>
                  <a:srgbClr val="231F20"/>
                </a:solidFill>
                <a:effectLst/>
                <a:latin typeface="Arial"/>
                <a:ea typeface="Calibri"/>
                <a:cs typeface="Arial"/>
              </a:rPr>
              <a:t>open to</a:t>
            </a:r>
            <a:r>
              <a:rPr lang="en-GB" sz="1600" dirty="0">
                <a:solidFill>
                  <a:srgbClr val="231F20"/>
                </a:solidFill>
                <a:latin typeface="Arial"/>
                <a:ea typeface="Calibri"/>
                <a:cs typeface="Arial"/>
              </a:rPr>
              <a:t> all undergraduate and postgraduate healthcare</a:t>
            </a:r>
            <a:r>
              <a:rPr lang="en-GB" sz="1600" dirty="0">
                <a:solidFill>
                  <a:srgbClr val="231F20"/>
                </a:solidFill>
                <a:effectLst/>
                <a:latin typeface="Arial"/>
                <a:ea typeface="Calibri"/>
                <a:cs typeface="Arial"/>
              </a:rPr>
              <a:t> students, trainees and </a:t>
            </a:r>
            <a:r>
              <a:rPr lang="en-GB" sz="1600" dirty="0">
                <a:solidFill>
                  <a:srgbClr val="231F20"/>
                </a:solidFill>
                <a:latin typeface="Arial"/>
                <a:ea typeface="Calibri"/>
                <a:cs typeface="Arial"/>
              </a:rPr>
              <a:t>apprentices undertaking a training post or practice placement as part of their clinical education and training programme. This include resident </a:t>
            </a:r>
            <a:r>
              <a:rPr lang="en-GB" sz="1600" dirty="0">
                <a:solidFill>
                  <a:srgbClr val="231F20"/>
                </a:solidFill>
                <a:effectLst/>
                <a:latin typeface="Arial"/>
                <a:ea typeface="Calibri"/>
                <a:cs typeface="Arial"/>
              </a:rPr>
              <a:t>doctors and dentists in </a:t>
            </a:r>
            <a:r>
              <a:rPr lang="en-GB" sz="1600" dirty="0">
                <a:solidFill>
                  <a:srgbClr val="231F20"/>
                </a:solidFill>
                <a:latin typeface="Arial"/>
                <a:ea typeface="Calibri"/>
                <a:cs typeface="Arial"/>
              </a:rPr>
              <a:t>postgraduate </a:t>
            </a:r>
            <a:r>
              <a:rPr lang="en-GB" sz="1600" dirty="0">
                <a:solidFill>
                  <a:srgbClr val="231F20"/>
                </a:solidFill>
                <a:effectLst/>
                <a:latin typeface="Arial"/>
                <a:ea typeface="Calibri"/>
                <a:cs typeface="Arial"/>
              </a:rPr>
              <a:t>training</a:t>
            </a:r>
            <a:r>
              <a:rPr lang="en-GB" sz="1600" dirty="0">
                <a:solidFill>
                  <a:srgbClr val="231F20"/>
                </a:solidFill>
                <a:latin typeface="Arial"/>
                <a:ea typeface="Calibri"/>
                <a:cs typeface="Arial"/>
              </a:rPr>
              <a:t>.</a:t>
            </a:r>
          </a:p>
          <a:p>
            <a:pPr>
              <a:spcAft>
                <a:spcPts val="0"/>
              </a:spcAft>
            </a:pPr>
            <a:endParaRPr lang="en-GB" sz="1600" dirty="0">
              <a:solidFill>
                <a:srgbClr val="231F20"/>
              </a:solidFill>
              <a:latin typeface="Arial"/>
              <a:ea typeface="Calibri"/>
              <a:cs typeface="Arial"/>
            </a:endParaRPr>
          </a:p>
          <a:p>
            <a:pPr>
              <a:spcAft>
                <a:spcPts val="0"/>
              </a:spcAft>
            </a:pPr>
            <a:r>
              <a:rPr lang="en-GB" sz="1600" dirty="0">
                <a:solidFill>
                  <a:srgbClr val="231F20"/>
                </a:solidFill>
                <a:latin typeface="Arial"/>
                <a:ea typeface="Calibri"/>
                <a:cs typeface="Arial"/>
              </a:rPr>
              <a:t>NETS offers </a:t>
            </a:r>
            <a:r>
              <a:rPr lang="en-GB" sz="1600" dirty="0">
                <a:solidFill>
                  <a:srgbClr val="231F20"/>
                </a:solidFill>
                <a:effectLst/>
                <a:latin typeface="Arial"/>
                <a:ea typeface="Calibri"/>
                <a:cs typeface="Arial"/>
              </a:rPr>
              <a:t>a unique insight into the </a:t>
            </a:r>
            <a:r>
              <a:rPr lang="en-GB" sz="1600" dirty="0">
                <a:solidFill>
                  <a:srgbClr val="231F20"/>
                </a:solidFill>
                <a:latin typeface="Arial"/>
                <a:ea typeface="Calibri"/>
                <a:cs typeface="Arial"/>
              </a:rPr>
              <a:t>multi-professional</a:t>
            </a:r>
            <a:r>
              <a:rPr lang="en-GB" sz="1600" dirty="0">
                <a:solidFill>
                  <a:srgbClr val="231F20"/>
                </a:solidFill>
                <a:effectLst/>
                <a:latin typeface="Arial"/>
                <a:ea typeface="Calibri"/>
                <a:cs typeface="Arial"/>
              </a:rPr>
              <a:t> practice learning environment and the experience of the current and future workforce</a:t>
            </a:r>
            <a:r>
              <a:rPr lang="en-GB" sz="1600" dirty="0">
                <a:solidFill>
                  <a:srgbClr val="231F20"/>
                </a:solidFill>
                <a:latin typeface="Arial"/>
                <a:ea typeface="Calibri"/>
                <a:cs typeface="Arial"/>
              </a:rPr>
              <a:t>.</a:t>
            </a:r>
            <a:r>
              <a:rPr lang="en-GB" sz="1600" dirty="0">
                <a:latin typeface="Arial"/>
                <a:ea typeface="Calibri"/>
                <a:cs typeface="Arial"/>
              </a:rPr>
              <a:t> </a:t>
            </a:r>
            <a:r>
              <a:rPr lang="en-GB" sz="1600" dirty="0">
                <a:solidFill>
                  <a:srgbClr val="231F20"/>
                </a:solidFill>
                <a:effectLst/>
                <a:latin typeface="Arial"/>
                <a:ea typeface="Calibri"/>
                <a:cs typeface="Arial"/>
              </a:rPr>
              <a:t>The NETS is an opportunity for learners </a:t>
            </a:r>
            <a:r>
              <a:rPr lang="en-GB" sz="1600" dirty="0">
                <a:solidFill>
                  <a:srgbClr val="231F20"/>
                </a:solidFill>
                <a:latin typeface="Arial"/>
                <a:ea typeface="Calibri"/>
                <a:cs typeface="Arial"/>
              </a:rPr>
              <a:t>and trainees to</a:t>
            </a:r>
            <a:r>
              <a:rPr lang="en-GB" sz="1600" dirty="0">
                <a:solidFill>
                  <a:srgbClr val="231F20"/>
                </a:solidFill>
                <a:effectLst/>
                <a:latin typeface="Arial"/>
                <a:ea typeface="Calibri"/>
                <a:cs typeface="Arial"/>
              </a:rPr>
              <a:t> reflect on their experience and identify what is working well and what could be improved. It asks 31 core questions focusing on NHS England’s Education Quality Framework standards for delivering high quality education and training in the practice learning environment. The questions are organised around five themes: Induction, Clinical Supervision, Facilities, Learning Opportunities and Teamwork.</a:t>
            </a:r>
          </a:p>
          <a:p>
            <a:pPr>
              <a:spcAft>
                <a:spcPts val="0"/>
              </a:spcAft>
            </a:pPr>
            <a:endParaRPr lang="en-GB" sz="1600" dirty="0">
              <a:solidFill>
                <a:srgbClr val="231F20"/>
              </a:solidFill>
              <a:latin typeface="Arial"/>
              <a:ea typeface="Calibri"/>
              <a:cs typeface="Arial"/>
            </a:endParaRPr>
          </a:p>
          <a:p>
            <a:pPr>
              <a:spcAft>
                <a:spcPts val="0"/>
              </a:spcAft>
            </a:pPr>
            <a:r>
              <a:rPr lang="en-GB" sz="1600" dirty="0">
                <a:latin typeface="Arial"/>
                <a:ea typeface="Calibri"/>
                <a:cs typeface="Arial"/>
              </a:rPr>
              <a:t>The results give NHS England, providers and ICBs valuable information to support their workforce helping with retention and recruitment supporting vital aims of the NHS Long Term Workforce Plan.  </a:t>
            </a:r>
            <a:endParaRPr lang="en-GB" sz="1600" dirty="0"/>
          </a:p>
        </p:txBody>
      </p:sp>
    </p:spTree>
    <p:extLst>
      <p:ext uri="{BB962C8B-B14F-4D97-AF65-F5344CB8AC3E}">
        <p14:creationId xmlns:p14="http://schemas.microsoft.com/office/powerpoint/2010/main" val="40571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chor="ctr">
            <a:normAutofit/>
          </a:bodyPr>
          <a:lstStyle/>
          <a:p>
            <a:r>
              <a:rPr lang="en-GB" spc="-40" dirty="0"/>
              <a:t>Timescales</a:t>
            </a:r>
          </a:p>
        </p:txBody>
      </p:sp>
      <p:graphicFrame>
        <p:nvGraphicFramePr>
          <p:cNvPr id="5" name="Content Placeholder 1">
            <a:extLst>
              <a:ext uri="{FF2B5EF4-FFF2-40B4-BE49-F238E27FC236}">
                <a16:creationId xmlns:a16="http://schemas.microsoft.com/office/drawing/2014/main" id="{8F02AFC1-D767-920D-B891-95E0E89D0473}"/>
              </a:ext>
            </a:extLst>
          </p:cNvPr>
          <p:cNvGraphicFramePr>
            <a:graphicFrameLocks noGrp="1"/>
          </p:cNvGraphicFramePr>
          <p:nvPr>
            <p:ph idx="1"/>
            <p:extLst>
              <p:ext uri="{D42A27DB-BD31-4B8C-83A1-F6EECF244321}">
                <p14:modId xmlns:p14="http://schemas.microsoft.com/office/powerpoint/2010/main" val="1382627019"/>
              </p:ext>
            </p:extLst>
          </p:nvPr>
        </p:nvGraphicFramePr>
        <p:xfrm>
          <a:off x="432000" y="1648606"/>
          <a:ext cx="11193946" cy="4160082"/>
        </p:xfrm>
        <a:graphic>
          <a:graphicData uri="http://schemas.openxmlformats.org/drawingml/2006/table">
            <a:tbl>
              <a:tblPr/>
              <a:tblGrid>
                <a:gridCol w="3399774">
                  <a:extLst>
                    <a:ext uri="{9D8B030D-6E8A-4147-A177-3AD203B41FA5}">
                      <a16:colId xmlns:a16="http://schemas.microsoft.com/office/drawing/2014/main" val="2818870958"/>
                    </a:ext>
                  </a:extLst>
                </a:gridCol>
                <a:gridCol w="7794172">
                  <a:extLst>
                    <a:ext uri="{9D8B030D-6E8A-4147-A177-3AD203B41FA5}">
                      <a16:colId xmlns:a16="http://schemas.microsoft.com/office/drawing/2014/main" val="478120980"/>
                    </a:ext>
                  </a:extLst>
                </a:gridCol>
              </a:tblGrid>
              <a:tr h="599294">
                <a:tc>
                  <a:txBody>
                    <a:bodyPr/>
                    <a:lstStyle/>
                    <a:p>
                      <a:pPr algn="l" rtl="0" fontAlgn="base"/>
                      <a:r>
                        <a:rPr lang="en-GB" sz="2000" b="1" i="0" dirty="0">
                          <a:solidFill>
                            <a:schemeClr val="bg1"/>
                          </a:solidFill>
                          <a:effectLst/>
                          <a:latin typeface="Arial"/>
                        </a:rPr>
                        <a:t>Dates</a:t>
                      </a:r>
                      <a:endParaRPr lang="en-GB" sz="4400" b="0" i="0" dirty="0">
                        <a:solidFill>
                          <a:schemeClr val="bg1"/>
                        </a:solidFill>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base"/>
                      <a:r>
                        <a:rPr lang="en-GB" sz="2000" b="1" i="0" dirty="0">
                          <a:solidFill>
                            <a:schemeClr val="bg1"/>
                          </a:solidFill>
                          <a:effectLst/>
                          <a:latin typeface="Arial"/>
                        </a:rPr>
                        <a:t>Activity</a:t>
                      </a:r>
                      <a:endParaRPr lang="en-GB" sz="4400" b="0" i="0" dirty="0">
                        <a:solidFill>
                          <a:schemeClr val="bg1"/>
                        </a:solidFill>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47245150"/>
                  </a:ext>
                </a:extLst>
              </a:tr>
              <a:tr h="861800">
                <a:tc>
                  <a:txBody>
                    <a:bodyPr/>
                    <a:lstStyle/>
                    <a:p>
                      <a:pPr algn="l" rtl="0" fontAlgn="base"/>
                      <a:r>
                        <a:rPr lang="en-GB" sz="2000" b="0" i="0" dirty="0">
                          <a:effectLst/>
                          <a:latin typeface="Arial"/>
                        </a:rPr>
                        <a:t>From September 2024</a:t>
                      </a:r>
                      <a:endParaRPr lang="en-GB" sz="4400" b="0" i="0" dirty="0">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a:rPr>
                        <a:t>Regional communication, education quality and programme team colleagues and stakeholders sent NETS communication toolkit for planning</a:t>
                      </a: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554537"/>
                  </a:ext>
                </a:extLst>
              </a:tr>
              <a:tr h="861800">
                <a:tc>
                  <a:txBody>
                    <a:bodyPr/>
                    <a:lstStyle/>
                    <a:p>
                      <a:pPr algn="l" rtl="0" fontAlgn="base"/>
                      <a:r>
                        <a:rPr lang="en-GB" sz="2000" b="0" i="0" dirty="0">
                          <a:effectLst/>
                          <a:latin typeface="Arial"/>
                        </a:rPr>
                        <a:t>1 October 2024</a:t>
                      </a:r>
                      <a:endParaRPr lang="en-GB" sz="4400" b="0" i="0" dirty="0">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dirty="0">
                          <a:solidFill>
                            <a:srgbClr val="231F20"/>
                          </a:solidFill>
                          <a:effectLst/>
                          <a:latin typeface="Arial"/>
                          <a:ea typeface="Calibri"/>
                          <a:cs typeface="Arial"/>
                        </a:rPr>
                        <a:t>National Education and Training Survey opens</a:t>
                      </a:r>
                      <a:endParaRPr lang="en-GB" sz="4400" b="0" i="0" dirty="0">
                        <a:effectLst/>
                        <a:latin typeface="Arial"/>
                        <a:ea typeface="Calibri"/>
                        <a:cs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990991"/>
                  </a:ext>
                </a:extLst>
              </a:tr>
              <a:tr h="861800">
                <a:tc>
                  <a:txBody>
                    <a:bodyPr/>
                    <a:lstStyle/>
                    <a:p>
                      <a:pPr algn="l" rtl="0" fontAlgn="base"/>
                      <a:r>
                        <a:rPr lang="en-GB" sz="2000" b="0" i="0" dirty="0">
                          <a:effectLst/>
                          <a:latin typeface="Arial"/>
                        </a:rPr>
                        <a:t>8 October 2024</a:t>
                      </a:r>
                      <a:endParaRPr lang="en-GB" sz="4400" b="0" i="0" dirty="0">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a:rPr>
                        <a:t>NHS National Staff Survey opens</a:t>
                      </a:r>
                      <a:endParaRPr lang="en-GB" sz="4400" b="0" i="0" dirty="0">
                        <a:effectLst/>
                        <a:latin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10189"/>
                  </a:ext>
                </a:extLst>
              </a:tr>
              <a:tr h="861800">
                <a:tc>
                  <a:txBody>
                    <a:bodyPr/>
                    <a:lstStyle/>
                    <a:p>
                      <a:pPr algn="l" rtl="0" fontAlgn="base"/>
                      <a:r>
                        <a:rPr lang="en-GB" sz="2000" b="0" i="0" dirty="0">
                          <a:effectLst/>
                          <a:latin typeface="Arial"/>
                          <a:cs typeface="Arial"/>
                        </a:rPr>
                        <a:t>26 November 2024</a:t>
                      </a: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base" latinLnBrk="0" hangingPunct="1">
                        <a:lnSpc>
                          <a:spcPct val="100000"/>
                        </a:lnSpc>
                        <a:spcBef>
                          <a:spcPts val="0"/>
                        </a:spcBef>
                        <a:spcAft>
                          <a:spcPts val="0"/>
                        </a:spcAft>
                        <a:buClrTx/>
                        <a:buSzTx/>
                        <a:buFontTx/>
                        <a:buNone/>
                      </a:pPr>
                      <a:r>
                        <a:rPr lang="en-GB" sz="2000" dirty="0">
                          <a:solidFill>
                            <a:srgbClr val="231F20"/>
                          </a:solidFill>
                          <a:effectLst/>
                          <a:latin typeface="Arial"/>
                          <a:ea typeface="Calibri"/>
                          <a:cs typeface="Arial"/>
                        </a:rPr>
                        <a:t>National Education and Training Survey closes</a:t>
                      </a:r>
                      <a:endParaRPr lang="en-GB" sz="2000" b="0" i="0" dirty="0">
                        <a:effectLst/>
                        <a:latin typeface="Arial"/>
                        <a:ea typeface="Calibri"/>
                        <a:cs typeface="Arial"/>
                      </a:endParaRPr>
                    </a:p>
                  </a:txBody>
                  <a:tcPr marL="60988" marR="60988" marT="30494" marB="304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15447"/>
                  </a:ext>
                </a:extLst>
              </a:tr>
            </a:tbl>
          </a:graphicData>
        </a:graphic>
      </p:graphicFrame>
    </p:spTree>
    <p:extLst>
      <p:ext uri="{BB962C8B-B14F-4D97-AF65-F5344CB8AC3E}">
        <p14:creationId xmlns:p14="http://schemas.microsoft.com/office/powerpoint/2010/main" val="2107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Target audience</a:t>
            </a:r>
          </a:p>
        </p:txBody>
      </p:sp>
      <p:sp>
        <p:nvSpPr>
          <p:cNvPr id="2" name="Content Placeholder 1">
            <a:extLst>
              <a:ext uri="{FF2B5EF4-FFF2-40B4-BE49-F238E27FC236}">
                <a16:creationId xmlns:a16="http://schemas.microsoft.com/office/drawing/2014/main" id="{BE188CB2-021F-C97C-1098-D7E5E8658FAD}"/>
              </a:ext>
            </a:extLst>
          </p:cNvPr>
          <p:cNvSpPr>
            <a:spLocks noGrp="1"/>
          </p:cNvSpPr>
          <p:nvPr>
            <p:ph idx="1"/>
          </p:nvPr>
        </p:nvSpPr>
        <p:spPr>
          <a:xfrm>
            <a:off x="525944" y="1639150"/>
            <a:ext cx="4816275" cy="4103993"/>
          </a:xfrm>
        </p:spPr>
        <p:txBody>
          <a:bodyPr vert="horz" lIns="0" tIns="0" rIns="0" bIns="0" numCol="1" spcCol="432000" rtlCol="0" anchor="t">
            <a:noAutofit/>
          </a:bodyPr>
          <a:lstStyle/>
          <a:p>
            <a:r>
              <a:rPr lang="en-GB" sz="1800" dirty="0">
                <a:solidFill>
                  <a:srgbClr val="231F20"/>
                </a:solidFill>
                <a:effectLst/>
                <a:latin typeface="Arial"/>
                <a:ea typeface="Calibri"/>
                <a:cs typeface="Arial"/>
              </a:rPr>
              <a:t>All undergraduate and postgraduate </a:t>
            </a:r>
            <a:r>
              <a:rPr lang="en-GB" sz="1800" dirty="0">
                <a:solidFill>
                  <a:srgbClr val="231F20"/>
                </a:solidFill>
                <a:latin typeface="Arial"/>
                <a:ea typeface="Calibri"/>
                <a:cs typeface="Arial"/>
              </a:rPr>
              <a:t>healthcare students</a:t>
            </a:r>
            <a:r>
              <a:rPr lang="en-GB" sz="1800" dirty="0">
                <a:solidFill>
                  <a:srgbClr val="231F20"/>
                </a:solidFill>
                <a:effectLst/>
                <a:latin typeface="Arial"/>
                <a:ea typeface="Calibri"/>
                <a:cs typeface="Arial"/>
              </a:rPr>
              <a:t>, trainees and </a:t>
            </a:r>
            <a:r>
              <a:rPr lang="en-GB" sz="1800" dirty="0">
                <a:solidFill>
                  <a:srgbClr val="231F20"/>
                </a:solidFill>
                <a:latin typeface="Arial"/>
                <a:ea typeface="Calibri"/>
                <a:cs typeface="Arial"/>
              </a:rPr>
              <a:t>apprentices undertaking a training post or practice placement as part of their clinical education and training programme are eligible to complete the National Education Training Survey. </a:t>
            </a:r>
            <a:endParaRPr lang="en-GB"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endParaRPr lang="en-GB" sz="1800" dirty="0">
              <a:solidFill>
                <a:srgbClr val="231F20"/>
              </a:solidFill>
              <a:latin typeface="Arial"/>
              <a:ea typeface="Calibri"/>
              <a:cs typeface="Arial"/>
            </a:endParaRPr>
          </a:p>
          <a:p>
            <a:r>
              <a:rPr lang="en-GB" sz="1800" dirty="0">
                <a:solidFill>
                  <a:srgbClr val="231F20"/>
                </a:solidFill>
                <a:latin typeface="Arial"/>
                <a:ea typeface="Calibri"/>
                <a:cs typeface="Arial"/>
              </a:rPr>
              <a:t>This includes resident doctors</a:t>
            </a:r>
            <a:r>
              <a:rPr lang="en-GB" sz="1800" dirty="0">
                <a:solidFill>
                  <a:srgbClr val="231F20"/>
                </a:solidFill>
                <a:effectLst/>
                <a:latin typeface="Arial"/>
                <a:ea typeface="Calibri"/>
                <a:cs typeface="Arial"/>
              </a:rPr>
              <a:t> and dentists in </a:t>
            </a:r>
            <a:r>
              <a:rPr lang="en-GB" sz="1800" dirty="0">
                <a:solidFill>
                  <a:srgbClr val="231F20"/>
                </a:solidFill>
                <a:latin typeface="Arial"/>
                <a:ea typeface="Calibri"/>
                <a:cs typeface="Arial"/>
              </a:rPr>
              <a:t>postgraduate training.</a:t>
            </a: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endParaRPr lang="en-GB"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231F20"/>
                </a:solidFill>
                <a:latin typeface="Arial"/>
                <a:ea typeface="Calibri"/>
                <a:cs typeface="Arial"/>
              </a:rPr>
              <a:t>See professional breakdown on next slide.</a:t>
            </a:r>
          </a:p>
          <a:p>
            <a:endParaRPr lang="en-GB" sz="1800" b="1" dirty="0">
              <a:solidFill>
                <a:srgbClr val="231F20"/>
              </a:solidFill>
              <a:latin typeface="Arial" panose="020B0604020202020204" pitchFamily="34" charset="0"/>
              <a:ea typeface="Calibri" panose="020F0502020204030204" pitchFamily="34" charset="0"/>
              <a:cs typeface="Arial" panose="020B0604020202020204" pitchFamily="34" charset="0"/>
            </a:endParaRPr>
          </a:p>
          <a:p>
            <a:endParaRPr lang="en-GB"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endParaRPr lang="en-GB" sz="1800" dirty="0"/>
          </a:p>
        </p:txBody>
      </p:sp>
      <p:pic>
        <p:nvPicPr>
          <p:cNvPr id="6" name="Picture 5" descr="A group of people in scrubs talking&#10;&#10;Description automatically generated">
            <a:extLst>
              <a:ext uri="{FF2B5EF4-FFF2-40B4-BE49-F238E27FC236}">
                <a16:creationId xmlns:a16="http://schemas.microsoft.com/office/drawing/2014/main" id="{824A865A-A269-3565-083A-90C4BBA51FA2}"/>
              </a:ext>
            </a:extLst>
          </p:cNvPr>
          <p:cNvPicPr>
            <a:picLocks noChangeAspect="1"/>
          </p:cNvPicPr>
          <p:nvPr/>
        </p:nvPicPr>
        <p:blipFill>
          <a:blip r:embed="rId3"/>
          <a:stretch>
            <a:fillRect/>
          </a:stretch>
        </p:blipFill>
        <p:spPr>
          <a:xfrm>
            <a:off x="5694432" y="1712218"/>
            <a:ext cx="6149157" cy="4103993"/>
          </a:xfrm>
          <a:prstGeom prst="rect">
            <a:avLst/>
          </a:prstGeom>
        </p:spPr>
      </p:pic>
    </p:spTree>
    <p:extLst>
      <p:ext uri="{BB962C8B-B14F-4D97-AF65-F5344CB8AC3E}">
        <p14:creationId xmlns:p14="http://schemas.microsoft.com/office/powerpoint/2010/main" val="359231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chor="ctr">
            <a:normAutofit/>
          </a:bodyPr>
          <a:lstStyle/>
          <a:p>
            <a:r>
              <a:rPr lang="en-GB" spc="-40" dirty="0">
                <a:cs typeface="Arial"/>
              </a:rPr>
              <a:t>Profession breakdown</a:t>
            </a:r>
          </a:p>
        </p:txBody>
      </p:sp>
      <p:sp>
        <p:nvSpPr>
          <p:cNvPr id="3" name="TextBox 2">
            <a:extLst>
              <a:ext uri="{FF2B5EF4-FFF2-40B4-BE49-F238E27FC236}">
                <a16:creationId xmlns:a16="http://schemas.microsoft.com/office/drawing/2014/main" id="{B53D60D9-F4CB-D5B6-5AC9-F9139FFF3E3B}"/>
              </a:ext>
            </a:extLst>
          </p:cNvPr>
          <p:cNvSpPr txBox="1"/>
          <p:nvPr/>
        </p:nvSpPr>
        <p:spPr>
          <a:xfrm>
            <a:off x="432000" y="1297186"/>
            <a:ext cx="11404154" cy="4913396"/>
          </a:xfrm>
          <a:prstGeom prst="rect">
            <a:avLst/>
          </a:prstGeom>
          <a:noFill/>
        </p:spPr>
        <p:txBody>
          <a:bodyPr wrap="square" lIns="91440" tIns="45720" rIns="91440" bIns="45720" numCol="2" anchor="t">
            <a:spAutoFit/>
          </a:bodyPr>
          <a:lstStyle/>
          <a:p>
            <a:pPr>
              <a:lnSpc>
                <a:spcPts val="1800"/>
              </a:lnSpc>
              <a:spcAft>
                <a:spcPts val="1400"/>
              </a:spcAft>
            </a:pPr>
            <a:r>
              <a:rPr lang="en-GB" dirty="0">
                <a:solidFill>
                  <a:srgbClr val="231F20"/>
                </a:solidFill>
                <a:latin typeface="Arial"/>
                <a:ea typeface="Calibri"/>
                <a:cs typeface="Arial"/>
              </a:rPr>
              <a:t>Professions who can complete NETS include</a:t>
            </a:r>
            <a:r>
              <a:rPr lang="en-GB" dirty="0">
                <a:solidFill>
                  <a:srgbClr val="231F20"/>
                </a:solidFill>
                <a:effectLst/>
                <a:latin typeface="Arial"/>
                <a:ea typeface="Calibri"/>
                <a:cs typeface="Arial"/>
              </a:rPr>
              <a:t>:</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Advanced Clinical Practice (ACP): All ACP learners.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Allied Health Profession (AHP): All pre-and-post registration AHP learners including sonography, assistant practitioner and AHP support worker.</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Apprenticeships: All apprenticeship learners undertaking a placement or post in healthcare.</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Dental Undergraduate: Learners at dental schools studying towards an undergraduate dental degree.</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Dental Postgraduate: Dental Public Health, all postgraduate dental training programmes.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Health and Social Care: Learners studying towards a health and social care qualification.</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Healthcare Science: Learners on Healthcare Science programmes, including the Scientist Training Programme (STP), Higher Specialist Scientist Training Programme (HSST), Echocardiography Training Programme (ETP), and Practitioner Training Programme (PTP).</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Medical Undergraduate: Learners at medical schools studying towards an undergraduate medical degree, including medical associate professionals.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Medicine Postgraduate: Medicine Public Health, all postgraduate medical training programmes.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Midwifery: All midwifery learners, including those returning to practice.</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Nursing: All nursing learners, including trainee nursing associates, nurse paramedic and clinical endoscopists.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Pharmacy: All GP trainee pharmacists, trainee pharmacists, pre-registration trainee pharmacy technicians and undergraduate pharmacy learners.</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Physician Associates: All learners undertaking physician associate training.</a:t>
            </a:r>
          </a:p>
          <a:p>
            <a:pPr marL="342900" lvl="0" indent="-342900">
              <a:lnSpc>
                <a:spcPts val="1800"/>
              </a:lnSpc>
              <a:spcAft>
                <a:spcPts val="250"/>
              </a:spcAft>
              <a:buClr>
                <a:srgbClr val="005EB8"/>
              </a:buClr>
              <a:buFont typeface="Symbol" panose="05050102010706020507" pitchFamily="18" charset="2"/>
              <a:buChar char=""/>
            </a:pPr>
            <a:r>
              <a:rPr lang="en-GB" dirty="0">
                <a:solidFill>
                  <a:srgbClr val="231F20"/>
                </a:solidFill>
                <a:effectLst/>
                <a:latin typeface="Arial"/>
                <a:ea typeface="Calibri"/>
                <a:cs typeface="Arial"/>
              </a:rPr>
              <a:t>Psychological professions: Psychological Professions: All undergraduate and </a:t>
            </a:r>
            <a:r>
              <a:rPr lang="en-GB" dirty="0">
                <a:solidFill>
                  <a:srgbClr val="231F20"/>
                </a:solidFill>
                <a:latin typeface="Arial"/>
                <a:ea typeface="Calibri"/>
                <a:cs typeface="Arial"/>
              </a:rPr>
              <a:t>post-graduate</a:t>
            </a:r>
            <a:r>
              <a:rPr lang="en-GB" dirty="0">
                <a:solidFill>
                  <a:srgbClr val="231F20"/>
                </a:solidFill>
                <a:effectLst/>
                <a:latin typeface="Arial"/>
                <a:ea typeface="Calibri"/>
                <a:cs typeface="Arial"/>
              </a:rPr>
              <a:t> learners and trainees.</a:t>
            </a:r>
          </a:p>
        </p:txBody>
      </p:sp>
    </p:spTree>
    <p:extLst>
      <p:ext uri="{BB962C8B-B14F-4D97-AF65-F5344CB8AC3E}">
        <p14:creationId xmlns:p14="http://schemas.microsoft.com/office/powerpoint/2010/main" val="24492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Secondary audience</a:t>
            </a:r>
            <a:endParaRPr lang="en-US" dirty="0"/>
          </a:p>
        </p:txBody>
      </p:sp>
      <p:sp>
        <p:nvSpPr>
          <p:cNvPr id="2" name="Content Placeholder 1">
            <a:extLst>
              <a:ext uri="{FF2B5EF4-FFF2-40B4-BE49-F238E27FC236}">
                <a16:creationId xmlns:a16="http://schemas.microsoft.com/office/drawing/2014/main" id="{63A4ED78-CB72-AC70-78A4-1D8F8FCA35AD}"/>
              </a:ext>
            </a:extLst>
          </p:cNvPr>
          <p:cNvSpPr>
            <a:spLocks noGrp="1"/>
          </p:cNvSpPr>
          <p:nvPr>
            <p:ph idx="1"/>
          </p:nvPr>
        </p:nvSpPr>
        <p:spPr>
          <a:xfrm>
            <a:off x="432000" y="1420591"/>
            <a:ext cx="11088000" cy="4703983"/>
          </a:xfrm>
        </p:spPr>
        <p:txBody>
          <a:bodyPr vert="horz" lIns="0" tIns="0" rIns="0" bIns="0" numCol="1" spcCol="432000" rtlCol="0" anchor="t">
            <a:noAutofit/>
          </a:bodyPr>
          <a:lstStyle/>
          <a:p>
            <a:pPr>
              <a:spcAft>
                <a:spcPts val="0"/>
              </a:spcAft>
              <a:tabLst>
                <a:tab pos="228600" algn="l"/>
                <a:tab pos="457200" algn="l"/>
              </a:tabLst>
            </a:pPr>
            <a:r>
              <a:rPr lang="en-GB" sz="1800" dirty="0">
                <a:solidFill>
                  <a:srgbClr val="231F20"/>
                </a:solidFill>
                <a:latin typeface="Arial"/>
                <a:ea typeface="Calibri"/>
                <a:cs typeface="Arial"/>
              </a:rPr>
              <a:t>The NETS is a requirement in the NHS Education Contract. Education and placement providers are therefore expected to ensure that all healthcare learners have access to the survey and are encouraged to complete NETS annually.</a:t>
            </a:r>
          </a:p>
          <a:p>
            <a:pPr>
              <a:spcAft>
                <a:spcPts val="0"/>
              </a:spcAft>
              <a:tabLst>
                <a:tab pos="228600" algn="l"/>
                <a:tab pos="457200" algn="l"/>
              </a:tabLst>
            </a:pPr>
            <a:endParaRPr lang="en-GB" sz="1800" dirty="0">
              <a:solidFill>
                <a:srgbClr val="231F20"/>
              </a:solidFill>
              <a:latin typeface="Arial"/>
              <a:ea typeface="Calibri"/>
              <a:cs typeface="Arial"/>
            </a:endParaRPr>
          </a:p>
          <a:p>
            <a:pPr>
              <a:spcAft>
                <a:spcPts val="0"/>
              </a:spcAft>
              <a:tabLst>
                <a:tab pos="228600" algn="l"/>
                <a:tab pos="457200" algn="l"/>
              </a:tabLst>
            </a:pPr>
            <a:r>
              <a:rPr lang="en-GB" sz="1800" dirty="0">
                <a:solidFill>
                  <a:srgbClr val="231F20"/>
                </a:solidFill>
                <a:latin typeface="Arial"/>
                <a:ea typeface="Calibri"/>
                <a:cs typeface="Arial"/>
              </a:rPr>
              <a:t>Stakeholders who can help us share NETS messages and influence completions, include:</a:t>
            </a:r>
          </a:p>
          <a:p>
            <a:pPr>
              <a:spcAft>
                <a:spcPts val="0"/>
              </a:spcAft>
              <a:tabLst>
                <a:tab pos="228600" algn="l"/>
                <a:tab pos="457200" algn="l"/>
              </a:tabLst>
            </a:pPr>
            <a:endParaRPr lang="en-GB" sz="1800" dirty="0">
              <a:solidFill>
                <a:srgbClr val="231F20"/>
              </a:solidFill>
              <a:latin typeface="Arial"/>
              <a:ea typeface="Calibri"/>
              <a:cs typeface="Arial"/>
            </a:endParaRP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effectLst/>
                <a:latin typeface="Arial"/>
                <a:ea typeface="Calibri"/>
                <a:cs typeface="Arial"/>
              </a:rPr>
              <a:t>Regional NHSE, employer and education provider communications teams </a:t>
            </a: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effectLst/>
                <a:latin typeface="Arial"/>
                <a:ea typeface="Calibri"/>
                <a:cs typeface="Arial"/>
              </a:rPr>
              <a:t>Educator workforce:</a:t>
            </a:r>
          </a:p>
          <a:p>
            <a:pPr marL="971550" lvl="1" indent="-285750">
              <a:tabLst>
                <a:tab pos="228600" algn="l"/>
                <a:tab pos="457200" algn="l"/>
              </a:tabLst>
            </a:pPr>
            <a:r>
              <a:rPr lang="en-GB" sz="1800" dirty="0">
                <a:solidFill>
                  <a:srgbClr val="231F20"/>
                </a:solidFill>
                <a:effectLst/>
                <a:latin typeface="Arial"/>
                <a:ea typeface="Calibri"/>
                <a:cs typeface="Arial"/>
              </a:rPr>
              <a:t>Lecturers, Course Directors,</a:t>
            </a:r>
            <a:r>
              <a:rPr lang="en-GB" sz="1800" dirty="0">
                <a:solidFill>
                  <a:srgbClr val="231F20"/>
                </a:solidFill>
                <a:latin typeface="Arial"/>
                <a:ea typeface="Calibri"/>
                <a:cs typeface="Arial"/>
              </a:rPr>
              <a:t> etc. </a:t>
            </a:r>
          </a:p>
          <a:p>
            <a:pPr marL="971550" lvl="1" indent="-285750">
              <a:tabLst>
                <a:tab pos="228600" algn="l"/>
                <a:tab pos="457200" algn="l"/>
              </a:tabLst>
            </a:pPr>
            <a:r>
              <a:rPr lang="en-GB" sz="1800" dirty="0">
                <a:solidFill>
                  <a:srgbClr val="231F20"/>
                </a:solidFill>
                <a:effectLst/>
                <a:latin typeface="Arial"/>
                <a:ea typeface="Calibri"/>
                <a:cs typeface="Arial"/>
              </a:rPr>
              <a:t>Educational supervisors</a:t>
            </a:r>
          </a:p>
          <a:p>
            <a:pPr marL="971550" lvl="1" indent="-285750">
              <a:tabLst>
                <a:tab pos="228600" algn="l"/>
                <a:tab pos="457200" algn="l"/>
              </a:tabLst>
            </a:pPr>
            <a:r>
              <a:rPr lang="en-GB" sz="1800" dirty="0">
                <a:solidFill>
                  <a:srgbClr val="231F20"/>
                </a:solidFill>
                <a:latin typeface="Arial"/>
                <a:ea typeface="Calibri"/>
                <a:cs typeface="Arial"/>
              </a:rPr>
              <a:t>P</a:t>
            </a:r>
            <a:r>
              <a:rPr lang="en-GB" sz="1800" dirty="0">
                <a:solidFill>
                  <a:srgbClr val="231F20"/>
                </a:solidFill>
                <a:effectLst/>
                <a:latin typeface="Arial"/>
                <a:ea typeface="Calibri"/>
                <a:cs typeface="Arial"/>
              </a:rPr>
              <a:t>ractice educators</a:t>
            </a:r>
          </a:p>
          <a:p>
            <a:pPr marL="971550" lvl="1" indent="-285750">
              <a:tabLst>
                <a:tab pos="228600" algn="l"/>
                <a:tab pos="457200" algn="l"/>
              </a:tabLst>
            </a:pPr>
            <a:r>
              <a:rPr lang="en-GB" sz="1800" dirty="0">
                <a:solidFill>
                  <a:srgbClr val="231F20"/>
                </a:solidFill>
                <a:effectLst/>
                <a:latin typeface="Arial"/>
                <a:ea typeface="Calibri"/>
                <a:cs typeface="Arial"/>
              </a:rPr>
              <a:t>Trai</a:t>
            </a:r>
            <a:r>
              <a:rPr lang="en-GB" sz="1800" dirty="0">
                <a:solidFill>
                  <a:srgbClr val="231F20"/>
                </a:solidFill>
                <a:latin typeface="Arial"/>
                <a:ea typeface="Calibri"/>
                <a:cs typeface="Arial"/>
              </a:rPr>
              <a:t>ning Programme Directors, Heads of Schools and Deans </a:t>
            </a: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latin typeface="Arial"/>
                <a:ea typeface="Calibri"/>
                <a:cs typeface="Arial"/>
              </a:rPr>
              <a:t>Education quality teams</a:t>
            </a: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latin typeface="Arial"/>
                <a:ea typeface="Calibri"/>
                <a:cs typeface="Arial"/>
              </a:rPr>
              <a:t>Professional Leads</a:t>
            </a: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latin typeface="Arial"/>
                <a:ea typeface="Calibri"/>
                <a:cs typeface="Arial"/>
              </a:rPr>
              <a:t>HR and OD teams</a:t>
            </a:r>
          </a:p>
          <a:p>
            <a:pPr marL="285750" indent="-285750">
              <a:spcAft>
                <a:spcPts val="0"/>
              </a:spcAft>
              <a:buFont typeface="Arial" panose="020B0604020202020204" pitchFamily="34" charset="0"/>
              <a:buChar char="•"/>
              <a:tabLst>
                <a:tab pos="228600" algn="l"/>
                <a:tab pos="457200" algn="l"/>
              </a:tabLst>
            </a:pPr>
            <a:r>
              <a:rPr lang="en-GB" sz="1800" dirty="0">
                <a:solidFill>
                  <a:srgbClr val="231F20"/>
                </a:solidFill>
                <a:latin typeface="Arial"/>
                <a:ea typeface="Calibri"/>
                <a:cs typeface="Arial"/>
              </a:rPr>
              <a:t>S</a:t>
            </a:r>
            <a:r>
              <a:rPr lang="en-GB" sz="1800" dirty="0">
                <a:solidFill>
                  <a:srgbClr val="231F20"/>
                </a:solidFill>
                <a:effectLst/>
                <a:latin typeface="Arial"/>
                <a:ea typeface="Calibri"/>
                <a:cs typeface="Arial"/>
              </a:rPr>
              <a:t>tudent/trainee representatives  </a:t>
            </a:r>
          </a:p>
        </p:txBody>
      </p:sp>
    </p:spTree>
    <p:extLst>
      <p:ext uri="{BB962C8B-B14F-4D97-AF65-F5344CB8AC3E}">
        <p14:creationId xmlns:p14="http://schemas.microsoft.com/office/powerpoint/2010/main" val="40868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chor="ctr">
            <a:normAutofit/>
          </a:bodyPr>
          <a:lstStyle/>
          <a:p>
            <a:r>
              <a:rPr lang="en-GB" spc="-40" dirty="0"/>
              <a:t>Channels</a:t>
            </a:r>
            <a:endParaRPr lang="en-US" dirty="0"/>
          </a:p>
        </p:txBody>
      </p:sp>
      <p:sp>
        <p:nvSpPr>
          <p:cNvPr id="2" name="Content Placeholder 1">
            <a:extLst>
              <a:ext uri="{FF2B5EF4-FFF2-40B4-BE49-F238E27FC236}">
                <a16:creationId xmlns:a16="http://schemas.microsoft.com/office/drawing/2014/main" id="{63A4ED78-CB72-AC70-78A4-1D8F8FCA35AD}"/>
              </a:ext>
            </a:extLst>
          </p:cNvPr>
          <p:cNvSpPr>
            <a:spLocks noGrp="1" noRot="1" noMove="1" noResize="1" noEditPoints="1" noAdjustHandles="1" noChangeArrowheads="1" noChangeShapeType="1"/>
          </p:cNvSpPr>
          <p:nvPr>
            <p:ph idx="1"/>
          </p:nvPr>
        </p:nvSpPr>
        <p:spPr>
          <a:xfrm>
            <a:off x="546822" y="1295499"/>
            <a:ext cx="11088000" cy="3456000"/>
          </a:xfrm>
        </p:spPr>
        <p:txBody>
          <a:bodyPr vert="horz" lIns="0" tIns="0" rIns="0" bIns="0" numCol="1" spcCol="432000" rtlCol="0" anchor="t">
            <a:noAutofit/>
          </a:bodyPr>
          <a:lstStyle/>
          <a:p>
            <a:pPr>
              <a:spcAft>
                <a:spcPts val="0"/>
              </a:spcAft>
            </a:pPr>
            <a:r>
              <a:rPr lang="en-GB" sz="1800" dirty="0">
                <a:solidFill>
                  <a:srgbClr val="231F20"/>
                </a:solidFill>
                <a:effectLst/>
                <a:latin typeface="Arial"/>
                <a:ea typeface="Calibri"/>
                <a:cs typeface="Arial"/>
              </a:rPr>
              <a:t>There are several ways to promote the NETS within </a:t>
            </a:r>
            <a:r>
              <a:rPr lang="en-GB" sz="1800" dirty="0">
                <a:solidFill>
                  <a:srgbClr val="231F20"/>
                </a:solidFill>
                <a:latin typeface="Arial"/>
                <a:ea typeface="Calibri"/>
                <a:cs typeface="Arial"/>
              </a:rPr>
              <a:t>education settings or at placement/training post providers to help us reach our target audiences. Ideas and channels for sharing messages include: </a:t>
            </a:r>
            <a:endParaRPr lang="en-GB" sz="1800" dirty="0">
              <a:solidFill>
                <a:srgbClr val="231F20"/>
              </a:solidFill>
              <a:effectLst/>
              <a:latin typeface="Arial"/>
              <a:ea typeface="Calibri"/>
              <a:cs typeface="Arial"/>
            </a:endParaRPr>
          </a:p>
          <a:p>
            <a:pPr lvl="0">
              <a:spcAft>
                <a:spcPts val="0"/>
              </a:spcAft>
              <a:buClr>
                <a:srgbClr val="005EB8"/>
              </a:buClr>
            </a:pPr>
            <a:endParaRPr lang="en-GB" sz="1800" dirty="0">
              <a:solidFill>
                <a:srgbClr val="231F20"/>
              </a:solidFill>
              <a:latin typeface="Arial"/>
              <a:ea typeface="Calibri"/>
              <a:cs typeface="Arial"/>
            </a:endParaRPr>
          </a:p>
          <a:p>
            <a:pPr marL="342900" lvl="0" indent="-342900">
              <a:spcAft>
                <a:spcPts val="0"/>
              </a:spcAft>
              <a:buClr>
                <a:srgbClr val="005EB8"/>
              </a:buClr>
              <a:buFont typeface="Symbol" panose="05050102010706020507" pitchFamily="18" charset="2"/>
              <a:buChar char=""/>
            </a:pPr>
            <a:r>
              <a:rPr lang="en-GB" sz="1800" dirty="0">
                <a:solidFill>
                  <a:srgbClr val="231F20"/>
                </a:solidFill>
                <a:latin typeface="Arial"/>
                <a:ea typeface="Calibri"/>
                <a:cs typeface="Arial"/>
              </a:rPr>
              <a:t>Adding NETs to </a:t>
            </a:r>
            <a:r>
              <a:rPr lang="en-GB" sz="1800" dirty="0">
                <a:solidFill>
                  <a:srgbClr val="231F20"/>
                </a:solidFill>
                <a:effectLst/>
                <a:latin typeface="Arial"/>
                <a:ea typeface="Calibri"/>
                <a:cs typeface="Arial"/>
              </a:rPr>
              <a:t>student bulletins, direct emails, and discussing at meetings as part of education and training programme</a:t>
            </a:r>
            <a:r>
              <a:rPr lang="en-GB" sz="1800" dirty="0">
                <a:solidFill>
                  <a:srgbClr val="231F20"/>
                </a:solidFill>
                <a:latin typeface="Arial"/>
                <a:ea typeface="Calibri"/>
                <a:cs typeface="Arial"/>
              </a:rPr>
              <a:t>s</a:t>
            </a:r>
            <a:endParaRPr lang="en-GB" sz="1800" dirty="0">
              <a:solidFill>
                <a:srgbClr val="231F20"/>
              </a:solidFill>
              <a:effectLst/>
              <a:latin typeface="Arial"/>
              <a:ea typeface="Calibri"/>
              <a:cs typeface="Arial"/>
            </a:endParaRPr>
          </a:p>
          <a:p>
            <a:pPr>
              <a:spcAft>
                <a:spcPts val="0"/>
              </a:spcAft>
              <a:buClr>
                <a:srgbClr val="005EB8"/>
              </a:buClr>
            </a:pPr>
            <a:endParaRPr lang="en-GB" sz="1800" dirty="0">
              <a:solidFill>
                <a:srgbClr val="231F20"/>
              </a:solidFill>
              <a:latin typeface="Arial"/>
              <a:ea typeface="Calibri"/>
              <a:cs typeface="Arial"/>
            </a:endParaRPr>
          </a:p>
          <a:p>
            <a:pPr marL="342900" lvl="0" indent="-342900">
              <a:spcAft>
                <a:spcPts val="0"/>
              </a:spcAft>
              <a:buClr>
                <a:srgbClr val="005EB8"/>
              </a:buClr>
              <a:buFont typeface="Symbol" panose="05050102010706020507" pitchFamily="18" charset="2"/>
              <a:buChar char=""/>
            </a:pPr>
            <a:r>
              <a:rPr lang="en-GB" sz="1800" dirty="0">
                <a:solidFill>
                  <a:srgbClr val="231F20"/>
                </a:solidFill>
                <a:effectLst/>
                <a:latin typeface="Arial"/>
                <a:ea typeface="Calibri"/>
                <a:cs typeface="Arial"/>
              </a:rPr>
              <a:t>Asking </a:t>
            </a:r>
            <a:r>
              <a:rPr lang="en-GB" sz="1800" dirty="0">
                <a:solidFill>
                  <a:srgbClr val="231F20"/>
                </a:solidFill>
                <a:latin typeface="Arial"/>
                <a:ea typeface="Calibri"/>
                <a:cs typeface="Arial"/>
              </a:rPr>
              <a:t>student</a:t>
            </a:r>
            <a:r>
              <a:rPr lang="en-GB" sz="1800" dirty="0">
                <a:solidFill>
                  <a:srgbClr val="231F20"/>
                </a:solidFill>
                <a:effectLst/>
                <a:latin typeface="Arial"/>
                <a:ea typeface="Calibri"/>
                <a:cs typeface="Arial"/>
              </a:rPr>
              <a:t> or trainee </a:t>
            </a:r>
            <a:r>
              <a:rPr lang="en-GB" sz="1800" dirty="0">
                <a:solidFill>
                  <a:srgbClr val="231F20"/>
                </a:solidFill>
                <a:latin typeface="Arial"/>
                <a:ea typeface="Calibri"/>
                <a:cs typeface="Arial"/>
              </a:rPr>
              <a:t>representatives</a:t>
            </a:r>
            <a:r>
              <a:rPr lang="en-GB" sz="1800" dirty="0">
                <a:solidFill>
                  <a:srgbClr val="231F20"/>
                </a:solidFill>
                <a:effectLst/>
                <a:latin typeface="Arial"/>
                <a:ea typeface="Calibri"/>
                <a:cs typeface="Arial"/>
              </a:rPr>
              <a:t> to promote the NETS with each cohorts encouraging their peers to complete the survey – this can be at student/trainee forums or councils</a:t>
            </a:r>
          </a:p>
          <a:p>
            <a:pPr>
              <a:spcAft>
                <a:spcPts val="0"/>
              </a:spcAft>
              <a:buClr>
                <a:srgbClr val="005EB8"/>
              </a:buClr>
            </a:pPr>
            <a:endParaRPr lang="en-GB" sz="1800" dirty="0">
              <a:solidFill>
                <a:srgbClr val="231F20"/>
              </a:solidFill>
              <a:latin typeface="Arial"/>
              <a:ea typeface="Calibri"/>
              <a:cs typeface="Arial"/>
            </a:endParaRPr>
          </a:p>
          <a:p>
            <a:pPr marL="342900" indent="-342900">
              <a:spcAft>
                <a:spcPts val="0"/>
              </a:spcAft>
              <a:buClr>
                <a:srgbClr val="005EB8"/>
              </a:buClr>
              <a:buFont typeface="Symbol" panose="05050102010706020507" pitchFamily="18" charset="2"/>
              <a:buChar char=""/>
            </a:pPr>
            <a:r>
              <a:rPr lang="en-GB" sz="1800" dirty="0">
                <a:solidFill>
                  <a:srgbClr val="231F20"/>
                </a:solidFill>
                <a:effectLst/>
                <a:latin typeface="Arial"/>
                <a:ea typeface="Calibri"/>
                <a:cs typeface="Arial"/>
              </a:rPr>
              <a:t>Putting time aside during planned teaching or training sessions </a:t>
            </a:r>
            <a:r>
              <a:rPr lang="en-GB" sz="1800" dirty="0">
                <a:solidFill>
                  <a:srgbClr val="231F20"/>
                </a:solidFill>
                <a:latin typeface="Arial"/>
                <a:ea typeface="Calibri"/>
                <a:cs typeface="Arial"/>
              </a:rPr>
              <a:t>and events </a:t>
            </a:r>
            <a:r>
              <a:rPr lang="en-GB" sz="1800" dirty="0">
                <a:solidFill>
                  <a:srgbClr val="231F20"/>
                </a:solidFill>
                <a:effectLst/>
                <a:latin typeface="Arial"/>
                <a:ea typeface="Calibri"/>
                <a:cs typeface="Arial"/>
              </a:rPr>
              <a:t>using the PowerPoint slides provided for students and trainees to complete</a:t>
            </a:r>
          </a:p>
          <a:p>
            <a:pPr>
              <a:spcAft>
                <a:spcPts val="0"/>
              </a:spcAft>
              <a:buClr>
                <a:srgbClr val="005EB8"/>
              </a:buClr>
            </a:pPr>
            <a:endParaRPr lang="en-GB" sz="1800" dirty="0">
              <a:solidFill>
                <a:srgbClr val="231F20"/>
              </a:solidFill>
              <a:latin typeface="Arial"/>
              <a:ea typeface="Calibri"/>
              <a:cs typeface="Arial"/>
            </a:endParaRPr>
          </a:p>
          <a:p>
            <a:pPr marL="342900" indent="-342900">
              <a:spcAft>
                <a:spcPts val="0"/>
              </a:spcAft>
              <a:buClr>
                <a:srgbClr val="005EB8"/>
              </a:buClr>
              <a:buFont typeface="Symbol" panose="05050102010706020507" pitchFamily="18" charset="2"/>
              <a:buChar char=""/>
            </a:pPr>
            <a:r>
              <a:rPr lang="en-GB" sz="1800" dirty="0">
                <a:solidFill>
                  <a:srgbClr val="231F20"/>
                </a:solidFill>
                <a:effectLst/>
                <a:latin typeface="Arial"/>
                <a:ea typeface="Calibri"/>
                <a:cs typeface="Arial"/>
              </a:rPr>
              <a:t>Adding </a:t>
            </a:r>
            <a:r>
              <a:rPr lang="en-GB" sz="1800" dirty="0">
                <a:solidFill>
                  <a:srgbClr val="231F20"/>
                </a:solidFill>
                <a:latin typeface="Arial"/>
                <a:ea typeface="Calibri"/>
                <a:cs typeface="Arial"/>
              </a:rPr>
              <a:t>assets and information </a:t>
            </a:r>
            <a:r>
              <a:rPr lang="en-GB" sz="1800" dirty="0">
                <a:solidFill>
                  <a:srgbClr val="231F20"/>
                </a:solidFill>
                <a:effectLst/>
                <a:latin typeface="Arial"/>
                <a:ea typeface="Calibri"/>
                <a:cs typeface="Arial"/>
              </a:rPr>
              <a:t>to </a:t>
            </a:r>
            <a:r>
              <a:rPr lang="en-GB" sz="1800" dirty="0">
                <a:solidFill>
                  <a:srgbClr val="231F20"/>
                </a:solidFill>
                <a:latin typeface="Arial"/>
                <a:ea typeface="Calibri"/>
                <a:cs typeface="Arial"/>
              </a:rPr>
              <a:t>intranet</a:t>
            </a:r>
            <a:r>
              <a:rPr lang="en-GB" sz="1800" dirty="0">
                <a:solidFill>
                  <a:srgbClr val="231F20"/>
                </a:solidFill>
                <a:effectLst/>
                <a:latin typeface="Arial"/>
                <a:ea typeface="Calibri"/>
                <a:cs typeface="Arial"/>
              </a:rPr>
              <a:t> sites, </a:t>
            </a:r>
            <a:r>
              <a:rPr lang="en-GB" sz="1800" dirty="0">
                <a:solidFill>
                  <a:srgbClr val="231F20"/>
                </a:solidFill>
                <a:latin typeface="Arial"/>
                <a:ea typeface="Calibri"/>
                <a:cs typeface="Arial"/>
              </a:rPr>
              <a:t>physical </a:t>
            </a:r>
            <a:r>
              <a:rPr lang="en-GB" sz="1800" dirty="0">
                <a:solidFill>
                  <a:srgbClr val="231F20"/>
                </a:solidFill>
                <a:effectLst/>
                <a:latin typeface="Arial"/>
                <a:ea typeface="Calibri"/>
                <a:cs typeface="Arial"/>
              </a:rPr>
              <a:t>environments</a:t>
            </a:r>
            <a:r>
              <a:rPr lang="en-GB" sz="1800" dirty="0">
                <a:solidFill>
                  <a:srgbClr val="231F20"/>
                </a:solidFill>
                <a:latin typeface="Arial"/>
                <a:ea typeface="Calibri"/>
                <a:cs typeface="Arial"/>
              </a:rPr>
              <a:t> and other channels</a:t>
            </a:r>
          </a:p>
          <a:p>
            <a:pPr marL="342900" lvl="0" indent="-342900">
              <a:spcAft>
                <a:spcPts val="0"/>
              </a:spcAft>
              <a:buClr>
                <a:srgbClr val="005EB8"/>
              </a:buClr>
              <a:buFont typeface="Symbol" panose="05050102010706020507" pitchFamily="18" charset="2"/>
              <a:buChar char=""/>
            </a:pPr>
            <a:endParaRPr lang="en-GB" sz="1800" dirty="0">
              <a:solidFill>
                <a:srgbClr val="231F20"/>
              </a:solidFill>
              <a:latin typeface="Arial"/>
              <a:ea typeface="Calibri"/>
              <a:cs typeface="Arial"/>
            </a:endParaRPr>
          </a:p>
          <a:p>
            <a:pPr marL="342900" indent="-342900">
              <a:spcAft>
                <a:spcPts val="0"/>
              </a:spcAft>
              <a:buClr>
                <a:srgbClr val="005EB8"/>
              </a:buClr>
              <a:buFont typeface="Symbol" panose="05050102010706020507" pitchFamily="18" charset="2"/>
              <a:buChar char=""/>
            </a:pPr>
            <a:r>
              <a:rPr lang="en-GB" sz="1800" dirty="0">
                <a:solidFill>
                  <a:srgbClr val="231F20"/>
                </a:solidFill>
                <a:effectLst/>
                <a:latin typeface="Arial"/>
                <a:ea typeface="Calibri"/>
                <a:cs typeface="Arial"/>
              </a:rPr>
              <a:t>Utilising assets and copy across a variety of social media accounts and </a:t>
            </a:r>
            <a:r>
              <a:rPr lang="en-GB" sz="1800" dirty="0">
                <a:solidFill>
                  <a:srgbClr val="231F20"/>
                </a:solidFill>
                <a:latin typeface="Arial"/>
                <a:ea typeface="Calibri"/>
                <a:cs typeface="Arial"/>
              </a:rPr>
              <a:t>use </a:t>
            </a:r>
            <a:r>
              <a:rPr lang="en-GB" sz="1800" dirty="0">
                <a:solidFill>
                  <a:srgbClr val="231F20"/>
                </a:solidFill>
                <a:effectLst/>
                <a:latin typeface="Arial"/>
                <a:ea typeface="Calibri"/>
                <a:cs typeface="Arial"/>
              </a:rPr>
              <a:t>#NETS2024 </a:t>
            </a:r>
          </a:p>
        </p:txBody>
      </p:sp>
    </p:spTree>
    <p:extLst>
      <p:ext uri="{BB962C8B-B14F-4D97-AF65-F5344CB8AC3E}">
        <p14:creationId xmlns:p14="http://schemas.microsoft.com/office/powerpoint/2010/main" val="121769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23233"/>
            <a:ext cx="11404154" cy="865186"/>
          </a:xfrm>
        </p:spPr>
        <p:txBody>
          <a:bodyPr anchor="ctr">
            <a:normAutofit/>
          </a:bodyPr>
          <a:lstStyle/>
          <a:p>
            <a:r>
              <a:rPr lang="en-GB" spc="-40" dirty="0"/>
              <a:t>Key messages</a:t>
            </a:r>
            <a:endParaRPr lang="en-US" dirty="0"/>
          </a:p>
        </p:txBody>
      </p:sp>
      <p:sp>
        <p:nvSpPr>
          <p:cNvPr id="2" name="Content Placeholder 1">
            <a:extLst>
              <a:ext uri="{FF2B5EF4-FFF2-40B4-BE49-F238E27FC236}">
                <a16:creationId xmlns:a16="http://schemas.microsoft.com/office/drawing/2014/main" id="{63A4ED78-CB72-AC70-78A4-1D8F8FCA35AD}"/>
              </a:ext>
            </a:extLst>
          </p:cNvPr>
          <p:cNvSpPr>
            <a:spLocks noGrp="1"/>
          </p:cNvSpPr>
          <p:nvPr>
            <p:ph idx="1"/>
          </p:nvPr>
        </p:nvSpPr>
        <p:spPr>
          <a:xfrm>
            <a:off x="437178" y="988033"/>
            <a:ext cx="11317643" cy="5412767"/>
          </a:xfrm>
        </p:spPr>
        <p:txBody>
          <a:bodyPr vert="horz" lIns="0" tIns="0" rIns="0" bIns="0" numCol="1" spcCol="432000" rtlCol="0" anchor="t">
            <a:noAutofit/>
          </a:bodyPr>
          <a:lstStyle/>
          <a:p>
            <a:pPr marL="285750" indent="-285750">
              <a:spcAft>
                <a:spcPts val="0"/>
              </a:spcAft>
              <a:buChar char="•"/>
              <a:tabLst>
                <a:tab pos="228600" algn="l"/>
                <a:tab pos="457200" algn="l"/>
              </a:tabLst>
            </a:pPr>
            <a:endParaRPr lang="en-GB" sz="1050" dirty="0">
              <a:solidFill>
                <a:srgbClr val="231F20"/>
              </a:solidFill>
              <a:effectLst/>
              <a:latin typeface="Arial"/>
              <a:ea typeface="Calibri"/>
              <a:cs typeface="Arial"/>
            </a:endParaRPr>
          </a:p>
          <a:p>
            <a:pPr marL="285750" indent="-285750">
              <a:spcAft>
                <a:spcPts val="0"/>
              </a:spcAft>
              <a:buClr>
                <a:srgbClr val="005EB8"/>
              </a:buClr>
              <a:buChar char="•"/>
              <a:tabLst>
                <a:tab pos="228600" algn="l"/>
              </a:tabLst>
            </a:pPr>
            <a:r>
              <a:rPr lang="en-GB" sz="1200" dirty="0">
                <a:solidFill>
                  <a:srgbClr val="231F20"/>
                </a:solidFill>
                <a:effectLst/>
                <a:latin typeface="Arial"/>
                <a:ea typeface="Calibri"/>
                <a:cs typeface="Arial"/>
              </a:rPr>
              <a:t>NHS England Workforce Training and Education directorate oversees the quality of education and training for over 250,000 students</a:t>
            </a:r>
            <a:r>
              <a:rPr lang="en-GB" sz="1200" dirty="0">
                <a:solidFill>
                  <a:srgbClr val="231F20"/>
                </a:solidFill>
                <a:latin typeface="Arial"/>
                <a:ea typeface="Calibri"/>
                <a:cs typeface="Arial"/>
              </a:rPr>
              <a:t>,</a:t>
            </a:r>
            <a:r>
              <a:rPr lang="en-GB" sz="1200" dirty="0">
                <a:solidFill>
                  <a:srgbClr val="231F20"/>
                </a:solidFill>
                <a:effectLst/>
                <a:latin typeface="Arial"/>
                <a:ea typeface="Calibri"/>
                <a:cs typeface="Arial"/>
              </a:rPr>
              <a:t> </a:t>
            </a:r>
            <a:r>
              <a:rPr lang="en-GB" sz="1200" dirty="0">
                <a:solidFill>
                  <a:srgbClr val="231F20"/>
                </a:solidFill>
                <a:latin typeface="Arial"/>
                <a:ea typeface="Calibri"/>
                <a:cs typeface="Arial"/>
              </a:rPr>
              <a:t>apprentices </a:t>
            </a:r>
            <a:r>
              <a:rPr lang="en-GB" sz="1200" dirty="0">
                <a:solidFill>
                  <a:srgbClr val="231F20"/>
                </a:solidFill>
                <a:effectLst/>
                <a:latin typeface="Arial"/>
                <a:ea typeface="Calibri"/>
                <a:cs typeface="Arial"/>
              </a:rPr>
              <a:t>and trainees across </a:t>
            </a:r>
            <a:r>
              <a:rPr lang="en-GB" sz="1200" dirty="0">
                <a:solidFill>
                  <a:srgbClr val="231F20"/>
                </a:solidFill>
                <a:latin typeface="Arial"/>
                <a:ea typeface="Calibri"/>
                <a:cs typeface="Arial"/>
              </a:rPr>
              <a:t>a variety of clinical roles in the NHS</a:t>
            </a:r>
            <a:r>
              <a:rPr lang="en-GB" sz="1200" dirty="0">
                <a:solidFill>
                  <a:srgbClr val="231F20"/>
                </a:solidFill>
                <a:effectLst/>
                <a:latin typeface="Arial"/>
                <a:ea typeface="Calibri"/>
                <a:cs typeface="Arial"/>
              </a:rPr>
              <a:t>. </a:t>
            </a:r>
            <a:r>
              <a:rPr lang="en-GB" sz="1200" dirty="0">
                <a:solidFill>
                  <a:srgbClr val="231F20"/>
                </a:solidFill>
                <a:ea typeface="+mn-lt"/>
                <a:cs typeface="+mn-lt"/>
              </a:rPr>
              <a:t>As part of our commitment to continuous improvement, we conduct the </a:t>
            </a:r>
            <a:r>
              <a:rPr lang="en-GB" sz="1200" dirty="0">
                <a:solidFill>
                  <a:srgbClr val="231F20"/>
                </a:solidFill>
                <a:ea typeface="+mn-lt"/>
                <a:cs typeface="+mn-lt"/>
                <a:hlinkClick r:id="rId3"/>
              </a:rPr>
              <a:t>National Education and Training Survey</a:t>
            </a:r>
            <a:r>
              <a:rPr lang="en-GB" sz="1200" dirty="0">
                <a:solidFill>
                  <a:srgbClr val="231F20"/>
                </a:solidFill>
                <a:ea typeface="+mn-lt"/>
                <a:cs typeface="+mn-lt"/>
              </a:rPr>
              <a:t> (NETS) each year, offering a vital platform for you to share your experiences and contribute to shaping the future of healthcare education. </a:t>
            </a:r>
          </a:p>
          <a:p>
            <a:pPr>
              <a:spcAft>
                <a:spcPts val="0"/>
              </a:spcAft>
              <a:buClr>
                <a:srgbClr val="005EB8"/>
              </a:buClr>
              <a:tabLst>
                <a:tab pos="228600" algn="l"/>
              </a:tabLst>
            </a:pPr>
            <a:endParaRPr lang="en-GB" sz="1200"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Clr>
                <a:srgbClr val="005EB8"/>
              </a:buClr>
              <a:buFont typeface="Arial" panose="020B0604020202020204" pitchFamily="34" charset="0"/>
              <a:buChar char="•"/>
              <a:tabLst>
                <a:tab pos="228600" algn="l"/>
              </a:tabLst>
            </a:pPr>
            <a:r>
              <a:rPr lang="en-GB" sz="1200" b="1" dirty="0">
                <a:solidFill>
                  <a:srgbClr val="231F20"/>
                </a:solidFill>
                <a:ea typeface="+mn-lt"/>
                <a:cs typeface="+mn-lt"/>
              </a:rPr>
              <a:t>What is NETS? </a:t>
            </a:r>
            <a:r>
              <a:rPr lang="en-GB" sz="1200" dirty="0">
                <a:solidFill>
                  <a:srgbClr val="231F20"/>
                </a:solidFill>
                <a:ea typeface="+mn-lt"/>
                <a:cs typeface="+mn-lt"/>
              </a:rPr>
              <a:t>Since 2019, NETS has been the only national survey open to all undergraduate and postgraduate healthcare students, trainees, and apprentices in training posts or practice placements, </a:t>
            </a:r>
            <a:r>
              <a:rPr lang="en-GB" sz="1200" dirty="0">
                <a:solidFill>
                  <a:srgbClr val="231F20"/>
                </a:solidFill>
                <a:latin typeface="Arial"/>
                <a:ea typeface="Calibri"/>
                <a:cs typeface="Arial"/>
              </a:rPr>
              <a:t>including resident doctors</a:t>
            </a:r>
            <a:r>
              <a:rPr lang="en-GB" sz="1200" dirty="0">
                <a:solidFill>
                  <a:srgbClr val="231F20"/>
                </a:solidFill>
                <a:effectLst/>
                <a:latin typeface="Arial"/>
                <a:ea typeface="Calibri"/>
                <a:cs typeface="Arial"/>
              </a:rPr>
              <a:t> and dentists in </a:t>
            </a:r>
            <a:r>
              <a:rPr lang="en-GB" sz="1200" dirty="0">
                <a:solidFill>
                  <a:srgbClr val="231F20"/>
                </a:solidFill>
                <a:latin typeface="Arial"/>
                <a:ea typeface="Calibri"/>
                <a:cs typeface="Arial"/>
              </a:rPr>
              <a:t>postgraduate training.</a:t>
            </a:r>
            <a:endPar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Clr>
                <a:srgbClr val="005EB8"/>
              </a:buClr>
              <a:buChar char="•"/>
              <a:tabLst>
                <a:tab pos="228600" algn="l"/>
              </a:tabLst>
            </a:pPr>
            <a:r>
              <a:rPr lang="en-GB" sz="1200" dirty="0">
                <a:solidFill>
                  <a:srgbClr val="231F20"/>
                </a:solidFill>
                <a:ea typeface="+mn-lt"/>
                <a:cs typeface="+mn-lt"/>
              </a:rPr>
              <a:t> It provides a unique insight into the multi-professional practice learning environment, gathering feedback that helps us understand what’s working well and what needs improvement.</a:t>
            </a:r>
          </a:p>
          <a:p>
            <a:pPr>
              <a:spcAft>
                <a:spcPts val="0"/>
              </a:spcAft>
              <a:buClr>
                <a:srgbClr val="005EB8"/>
              </a:buClr>
              <a:tabLst>
                <a:tab pos="228600" algn="l"/>
              </a:tabLst>
            </a:pPr>
            <a:endParaRPr lang="en-GB" sz="1200" dirty="0">
              <a:solidFill>
                <a:srgbClr val="231F20"/>
              </a:solidFill>
              <a:ea typeface="+mn-lt"/>
              <a:cs typeface="+mn-lt"/>
            </a:endParaRPr>
          </a:p>
          <a:p>
            <a:pPr marL="285750" indent="-285750">
              <a:spcAft>
                <a:spcPts val="0"/>
              </a:spcAft>
              <a:buClr>
                <a:srgbClr val="005EB8"/>
              </a:buClr>
              <a:buChar char="•"/>
              <a:tabLst>
                <a:tab pos="228600" algn="l"/>
              </a:tabLst>
            </a:pPr>
            <a:r>
              <a:rPr lang="en-GB" sz="1200" b="1" dirty="0">
                <a:solidFill>
                  <a:srgbClr val="231F20"/>
                </a:solidFill>
                <a:ea typeface="+mn-lt"/>
                <a:cs typeface="+mn-lt"/>
              </a:rPr>
              <a:t>Why Your Voice Matters: </a:t>
            </a:r>
            <a:r>
              <a:rPr lang="en-GB" sz="1200" dirty="0">
                <a:solidFill>
                  <a:srgbClr val="231F20"/>
                </a:solidFill>
                <a:ea typeface="+mn-lt"/>
                <a:cs typeface="+mn-lt"/>
              </a:rPr>
              <a:t>The survey consists of 31 core questions centred around five key themes: Induction, Clinical Supervision, Facilities, Learning Opportunities, and Teamwork. Your feedback will directly influence NHS England’s efforts to deliver high-quality education and training in the practice learning environment, guiding improvements that impact both the current and future workforce.</a:t>
            </a:r>
          </a:p>
          <a:p>
            <a:pPr>
              <a:spcAft>
                <a:spcPts val="0"/>
              </a:spcAft>
              <a:buClr>
                <a:srgbClr val="005EB8"/>
              </a:buClr>
              <a:tabLst>
                <a:tab pos="228600" algn="l"/>
              </a:tabLst>
            </a:pPr>
            <a:endParaRPr lang="en-GB" sz="1200" dirty="0">
              <a:cs typeface="Arial" panose="020B0604020202020204"/>
            </a:endParaRPr>
          </a:p>
          <a:p>
            <a:pPr marL="285750" indent="-285750">
              <a:spcAft>
                <a:spcPts val="0"/>
              </a:spcAft>
              <a:buClr>
                <a:srgbClr val="005EB8"/>
              </a:buClr>
              <a:buFont typeface="Arial" panose="05050102010706020507" pitchFamily="18" charset="2"/>
              <a:buChar char="•"/>
              <a:tabLst>
                <a:tab pos="228600" algn="l"/>
              </a:tabLst>
            </a:pPr>
            <a:r>
              <a:rPr lang="en-GB" sz="1200" b="1" dirty="0">
                <a:solidFill>
                  <a:srgbClr val="231F20"/>
                </a:solidFill>
                <a:ea typeface="+mn-lt"/>
                <a:cs typeface="+mn-lt"/>
              </a:rPr>
              <a:t>How Your Feedback Helps: </a:t>
            </a:r>
            <a:r>
              <a:rPr lang="en-GB" sz="1200" dirty="0">
                <a:solidFill>
                  <a:srgbClr val="231F20"/>
                </a:solidFill>
                <a:ea typeface="+mn-lt"/>
                <a:cs typeface="+mn-lt"/>
              </a:rPr>
              <a:t>The results from NETS offer valuable insights to NHS England, providers, and Integrated Care Boards (ICBs) to better support the workforce, aiding in retention and recruitment efforts. Your participation is crucial in helping us understand your needs and ensuring that we continue to provide an environment that supports your growth and success.</a:t>
            </a:r>
          </a:p>
          <a:p>
            <a:pPr>
              <a:spcAft>
                <a:spcPts val="0"/>
              </a:spcAft>
              <a:buClr>
                <a:srgbClr val="005EB8"/>
              </a:buClr>
              <a:tabLst>
                <a:tab pos="228600" algn="l"/>
              </a:tabLst>
            </a:pPr>
            <a:endParaRPr lang="en-GB" sz="1200" dirty="0">
              <a:cs typeface="Arial" panose="020B0604020202020204"/>
            </a:endParaRPr>
          </a:p>
          <a:p>
            <a:pPr marL="285750" indent="-285750">
              <a:spcAft>
                <a:spcPts val="0"/>
              </a:spcAft>
              <a:buClr>
                <a:srgbClr val="005EB8"/>
              </a:buClr>
              <a:buChar char="•"/>
              <a:tabLst>
                <a:tab pos="228600" algn="l"/>
              </a:tabLst>
            </a:pPr>
            <a:r>
              <a:rPr lang="en-GB" sz="1200" b="1" dirty="0">
                <a:solidFill>
                  <a:srgbClr val="231F20"/>
                </a:solidFill>
                <a:ea typeface="+mn-lt"/>
                <a:cs typeface="+mn-lt"/>
              </a:rPr>
              <a:t>Take 10 Minutes to Shape Your Future! </a:t>
            </a:r>
            <a:r>
              <a:rPr lang="en-GB" sz="1200" dirty="0">
                <a:solidFill>
                  <a:srgbClr val="231F20"/>
                </a:solidFill>
                <a:ea typeface="+mn-lt"/>
                <a:cs typeface="+mn-lt"/>
              </a:rPr>
              <a:t>We encourage all </a:t>
            </a:r>
            <a:r>
              <a:rPr lang="en-GB" sz="1200" b="1" dirty="0">
                <a:solidFill>
                  <a:srgbClr val="231F20"/>
                </a:solidFill>
                <a:ea typeface="+mn-lt"/>
                <a:cs typeface="+mn-lt"/>
              </a:rPr>
              <a:t>{{insert correct professional group or region, e.g., healthcare science trainees in the North-West}}</a:t>
            </a:r>
            <a:r>
              <a:rPr lang="en-GB" sz="1200" dirty="0">
                <a:solidFill>
                  <a:srgbClr val="231F20"/>
                </a:solidFill>
                <a:ea typeface="+mn-lt"/>
                <a:cs typeface="+mn-lt"/>
              </a:rPr>
              <a:t> to take just 10 minutes to complete the survey and make your voice heard. </a:t>
            </a:r>
            <a:r>
              <a:rPr lang="en-GB" sz="1200" dirty="0">
                <a:solidFill>
                  <a:srgbClr val="231F20"/>
                </a:solidFill>
                <a:ea typeface="+mn-lt"/>
                <a:cs typeface="+mn-lt"/>
                <a:hlinkClick r:id="rId4"/>
              </a:rPr>
              <a:t>The survey is open from 1 October to 26 November 2024</a:t>
            </a:r>
            <a:r>
              <a:rPr lang="en-GB" sz="1200" dirty="0">
                <a:solidFill>
                  <a:srgbClr val="231F20"/>
                </a:solidFill>
                <a:ea typeface="+mn-lt"/>
                <a:cs typeface="+mn-lt"/>
              </a:rPr>
              <a:t>.</a:t>
            </a:r>
          </a:p>
          <a:p>
            <a:pPr marL="285750" indent="-285750">
              <a:spcAft>
                <a:spcPts val="0"/>
              </a:spcAft>
              <a:buClr>
                <a:srgbClr val="005EB8"/>
              </a:buClr>
              <a:buChar char="•"/>
              <a:tabLst>
                <a:tab pos="228600" algn="l"/>
              </a:tabLst>
            </a:pPr>
            <a:endParaRPr lang="en-GB" sz="1200" dirty="0">
              <a:solidFill>
                <a:srgbClr val="231F20"/>
              </a:solidFill>
              <a:ea typeface="+mn-lt"/>
              <a:cs typeface="+mn-lt"/>
            </a:endParaRPr>
          </a:p>
          <a:p>
            <a:pPr marL="285750" indent="-285750">
              <a:spcAft>
                <a:spcPts val="0"/>
              </a:spcAft>
              <a:buFont typeface="Arial"/>
              <a:buChar char="•"/>
              <a:tabLst>
                <a:tab pos="228600" algn="l"/>
                <a:tab pos="457200" algn="l"/>
              </a:tabLst>
            </a:pPr>
            <a:r>
              <a:rPr lang="en-GB" sz="1200" b="1" dirty="0"/>
              <a:t>Listening to Our Workforce:</a:t>
            </a:r>
            <a:r>
              <a:rPr lang="en-GB" sz="1200" dirty="0"/>
              <a:t> With input from approximately 40,000 respondents in 2023, NETS remains the only national survey capturing the voices of healthcare trainees and learners, helping to shape the future of healthcare education and training.</a:t>
            </a:r>
          </a:p>
          <a:p>
            <a:pPr marL="285750" indent="-285750">
              <a:spcAft>
                <a:spcPts val="0"/>
              </a:spcAft>
              <a:buFont typeface="Arial"/>
              <a:buChar char="•"/>
              <a:tabLst>
                <a:tab pos="228600" algn="l"/>
                <a:tab pos="457200" algn="l"/>
              </a:tabLst>
            </a:pPr>
            <a:endParaRPr lang="en-GB" sz="1200" dirty="0"/>
          </a:p>
          <a:p>
            <a:pPr marL="285750" indent="-285750">
              <a:spcAft>
                <a:spcPts val="0"/>
              </a:spcAft>
              <a:buFont typeface="Arial"/>
              <a:buChar char="•"/>
              <a:tabLst>
                <a:tab pos="228600" algn="l"/>
                <a:tab pos="457200" algn="l"/>
              </a:tabLst>
            </a:pPr>
            <a:r>
              <a:rPr lang="en-GB" sz="1200" b="1" dirty="0"/>
              <a:t>Annual Evolution:</a:t>
            </a:r>
            <a:r>
              <a:rPr lang="en-GB" sz="1200" dirty="0"/>
              <a:t> Since its inception in 2019, NETS has evolved with each iteration based on feedback, demonstrating our dedication to continuous improvement and responsiveness to the needs of the healthcare education community.</a:t>
            </a:r>
          </a:p>
          <a:p>
            <a:pPr>
              <a:spcAft>
                <a:spcPts val="0"/>
              </a:spcAft>
              <a:tabLst>
                <a:tab pos="228600" algn="l"/>
                <a:tab pos="457200" algn="l"/>
              </a:tabLst>
            </a:pPr>
            <a:endParaRPr lang="en-GB" sz="1200" dirty="0"/>
          </a:p>
          <a:p>
            <a:pPr marL="285750" indent="-285750">
              <a:spcAft>
                <a:spcPts val="0"/>
              </a:spcAft>
              <a:buFont typeface="Arial"/>
              <a:buChar char="•"/>
              <a:tabLst>
                <a:tab pos="228600" algn="l"/>
                <a:tab pos="457200" algn="l"/>
              </a:tabLst>
            </a:pPr>
            <a:r>
              <a:rPr lang="en-GB" sz="1200" b="1" dirty="0">
                <a:cs typeface="Arial"/>
              </a:rPr>
              <a:t>Lord Darzi Report</a:t>
            </a:r>
            <a:r>
              <a:rPr lang="en-GB" sz="1200" dirty="0">
                <a:cs typeface="Arial"/>
              </a:rPr>
              <a:t>. Report has highlighted a major theme of the forthcoming 10-year health plan will be to re-engage staff. NETS findings will provide crucial insight into the learner and trainee workforce. </a:t>
            </a:r>
          </a:p>
          <a:p>
            <a:pPr>
              <a:spcAft>
                <a:spcPts val="0"/>
              </a:spcAft>
              <a:buClr>
                <a:srgbClr val="005EB8"/>
              </a:buClr>
              <a:tabLst>
                <a:tab pos="228600" algn="l"/>
              </a:tabLst>
            </a:pPr>
            <a:endParaRPr lang="en-GB" sz="1400" dirty="0">
              <a:cs typeface="Arial" panose="020B0604020202020204"/>
            </a:endParaRPr>
          </a:p>
          <a:p>
            <a:pPr marL="342900" lvl="0" indent="-342900">
              <a:spcAft>
                <a:spcPts val="0"/>
              </a:spcAft>
              <a:buClr>
                <a:srgbClr val="005EB8"/>
              </a:buClr>
              <a:buFont typeface="Arial" panose="05050102010706020507" pitchFamily="18" charset="2"/>
              <a:buChar char="•"/>
              <a:tabLst>
                <a:tab pos="228600" algn="l"/>
              </a:tabLst>
            </a:pPr>
            <a:endParaRPr lang="en-GB"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dirty="0"/>
          </a:p>
        </p:txBody>
      </p:sp>
    </p:spTree>
    <p:extLst>
      <p:ext uri="{BB962C8B-B14F-4D97-AF65-F5344CB8AC3E}">
        <p14:creationId xmlns:p14="http://schemas.microsoft.com/office/powerpoint/2010/main" val="34494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F7DE0429112E4C85E5D824CD0948EC" ma:contentTypeVersion="18" ma:contentTypeDescription="Create a new document." ma:contentTypeScope="" ma:versionID="3bbeb47fc9abb58b0f64a4d75444efca">
  <xsd:schema xmlns:xsd="http://www.w3.org/2001/XMLSchema" xmlns:xs="http://www.w3.org/2001/XMLSchema" xmlns:p="http://schemas.microsoft.com/office/2006/metadata/properties" xmlns:ns1="http://schemas.microsoft.com/sharepoint/v3" xmlns:ns2="22ee72eb-9db1-4989-866e-5a3b4e5a8287" xmlns:ns3="0d3b740f-942e-4e48-971f-6b7828e8593b" targetNamespace="http://schemas.microsoft.com/office/2006/metadata/properties" ma:root="true" ma:fieldsID="cff93db7dc8641068c35c650a69b0d17" ns1:_="" ns2:_="" ns3:_="">
    <xsd:import namespace="http://schemas.microsoft.com/sharepoint/v3"/>
    <xsd:import namespace="22ee72eb-9db1-4989-866e-5a3b4e5a8287"/>
    <xsd:import namespace="0d3b740f-942e-4e48-971f-6b7828e8593b"/>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ee72eb-9db1-4989-866e-5a3b4e5a8287"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3b740f-942e-4e48-971f-6b7828e859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82ffd3c-4bd3-422e-b091-2b550c18bcf2}" ma:internalName="TaxCatchAll" ma:showField="CatchAllData" ma:web="0d3b740f-942e-4e48-971f-6b7828e859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d3b740f-942e-4e48-971f-6b7828e8593b" xsi:nil="true"/>
    <lcf76f155ced4ddcb4097134ff3c332f xmlns="22ee72eb-9db1-4989-866e-5a3b4e5a8287">
      <Terms xmlns="http://schemas.microsoft.com/office/infopath/2007/PartnerControls"/>
    </lcf76f155ced4ddcb4097134ff3c332f>
    <Review_x0020_Date xmlns="22ee72eb-9db1-4989-866e-5a3b4e5a8287" xsi:nil="true"/>
  </documentManagement>
</p:properties>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465B8E11-CD30-4D03-B203-192B70F3D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ee72eb-9db1-4989-866e-5a3b4e5a8287"/>
    <ds:schemaRef ds:uri="0d3b740f-942e-4e48-971f-6b7828e85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B3C52-C4E5-4003-8240-632FDE102EAB}">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0d3b740f-942e-4e48-971f-6b7828e8593b"/>
    <ds:schemaRef ds:uri="http://schemas.microsoft.com/office/infopath/2007/PartnerControls"/>
    <ds:schemaRef ds:uri="22ee72eb-9db1-4989-866e-5a3b4e5a8287"/>
    <ds:schemaRef ds:uri="http://schemas.microsoft.com/sharepoint/v3"/>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7559</TotalTime>
  <Words>4302</Words>
  <Application>Microsoft Office PowerPoint</Application>
  <PresentationFormat>Widescreen</PresentationFormat>
  <Paragraphs>311</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Arial,Sans-Serif</vt:lpstr>
      <vt:lpstr>Calibri</vt:lpstr>
      <vt:lpstr>Courier New,monospace</vt:lpstr>
      <vt:lpstr>Symbol</vt:lpstr>
      <vt:lpstr>NHSD-Refresh-Theme-NOV1120B</vt:lpstr>
      <vt:lpstr>National Education Training Survey (NETS) Communication Toolkit</vt:lpstr>
      <vt:lpstr>Purpose</vt:lpstr>
      <vt:lpstr>Overview</vt:lpstr>
      <vt:lpstr>Timescales</vt:lpstr>
      <vt:lpstr>Target audience</vt:lpstr>
      <vt:lpstr>Profession breakdown</vt:lpstr>
      <vt:lpstr>Secondary audience</vt:lpstr>
      <vt:lpstr>Channels</vt:lpstr>
      <vt:lpstr>Key messages</vt:lpstr>
      <vt:lpstr>Key messaging </vt:lpstr>
      <vt:lpstr>Suggested short copy for stakeholders</vt:lpstr>
      <vt:lpstr>Suggested short copy for learners and trainees </vt:lpstr>
      <vt:lpstr>Suggested bulletin copy</vt:lpstr>
      <vt:lpstr>Suggested bulletin copy </vt:lpstr>
      <vt:lpstr>Suggested social copy targeting learners and trainees - LinkedIn</vt:lpstr>
      <vt:lpstr>Suggested social copy - Facebook</vt:lpstr>
      <vt:lpstr>Suggested social copy - X</vt:lpstr>
      <vt:lpstr>Suggested social copy - Instagram</vt:lpstr>
      <vt:lpstr>Social media assets</vt:lpstr>
      <vt:lpstr>Posters</vt:lpstr>
      <vt:lpstr>PowerPoint Presentations</vt:lpstr>
      <vt:lpstr>Other assets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BOOKER, Harvey (NHS ENGLAND - T1510)</cp:lastModifiedBy>
  <cp:revision>2</cp:revision>
  <dcterms:created xsi:type="dcterms:W3CDTF">2020-11-30T10:49:03Z</dcterms:created>
  <dcterms:modified xsi:type="dcterms:W3CDTF">2024-09-30T11:34:49Z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MediaServiceImageTags">
    <vt:lpwstr/>
  </property>
  <property fmtid="{D5CDD505-2E9C-101B-9397-08002B2CF9AE}" pid="4" name="Order">
    <vt:r8>15100</vt:r8>
  </property>
  <property fmtid="{D5CDD505-2E9C-101B-9397-08002B2CF9AE}" pid="5" name="_ExtendedDescription">
    <vt:lpwstr/>
  </property>
  <property fmtid="{D5CDD505-2E9C-101B-9397-08002B2CF9AE}" pid="6" name="ContentTypeId">
    <vt:lpwstr>0x0101003BF7DE0429112E4C85E5D824CD0948EC</vt:lpwstr>
  </property>
</Properties>
</file>