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313"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3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FEE382-3C01-4DB8-AD54-6043E0F3DC89}" type="datetimeFigureOut">
              <a:rPr lang="en-GB" smtClean="0"/>
              <a:t>08/05/2024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CD3519-DDEA-44B3-9305-63DE9F36AF9A}" type="slidenum">
              <a:rPr lang="en-GB" smtClean="0"/>
              <a:t>‹#›</a:t>
            </a:fld>
            <a:endParaRPr lang="en-GB"/>
          </a:p>
        </p:txBody>
      </p:sp>
    </p:spTree>
    <p:extLst>
      <p:ext uri="{BB962C8B-B14F-4D97-AF65-F5344CB8AC3E}">
        <p14:creationId xmlns:p14="http://schemas.microsoft.com/office/powerpoint/2010/main" val="4175117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9C8EF-808D-E1A2-86AE-688299F561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F52CAC-F98E-D0F6-7665-2FC0F3AF83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F722F1-B4C1-BA91-F8E9-889BC89FB2E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rgbClr val="222222"/>
                </a:solidFill>
                <a:effectLst/>
                <a:latin typeface="Abadi" panose="020B0604020104020204" pitchFamily="34" charset="0"/>
                <a:ea typeface="Calibri" panose="020F0502020204030204" pitchFamily="34" charset="0"/>
                <a:cs typeface="Times New Roman" panose="02020603050405020304" pitchFamily="18" charset="0"/>
              </a:rPr>
              <a:t>First three points highlight generic offers for all foundation doctors nationally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rgbClr val="222222"/>
                </a:solidFill>
                <a:effectLst/>
                <a:latin typeface="Abadi" panose="020B0604020104020204" pitchFamily="34" charset="0"/>
                <a:ea typeface="Calibri" panose="020F0502020204030204" pitchFamily="34" charset="0"/>
                <a:cs typeface="Times New Roman" panose="02020603050405020304" pitchFamily="18" charset="0"/>
              </a:rPr>
              <a:t>- improving and preparing for future practice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rgbClr val="222222"/>
                </a:solidFill>
                <a:effectLst/>
                <a:latin typeface="Abadi" panose="020B0604020104020204" pitchFamily="34" charset="0"/>
                <a:ea typeface="Calibri" panose="020F0502020204030204" pitchFamily="34" charset="0"/>
                <a:cs typeface="Times New Roman" panose="02020603050405020304" pitchFamily="18" charset="0"/>
              </a:rPr>
              <a:t>- aid with sign-off of curriculum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rgbClr val="222222"/>
                </a:solidFill>
                <a:effectLst/>
                <a:latin typeface="Abadi" panose="020B0604020104020204" pitchFamily="34" charset="0"/>
                <a:ea typeface="Calibri" panose="020F0502020204030204" pitchFamily="34" charset="0"/>
                <a:cs typeface="Times New Roman" panose="02020603050405020304" pitchFamily="18" charset="0"/>
              </a:rPr>
              <a:t>- if complete all 6 workbooks of either enable or explore – receive a leadership certificate which is equitable to a 3-day leadership course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solidFill>
                <a:srgbClr val="222222"/>
              </a:solidFill>
              <a:effectLst/>
              <a:latin typeface="Abadi" panose="020B0604020104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rgbClr val="222222"/>
                </a:solidFill>
                <a:effectLst/>
                <a:latin typeface="Abadi" panose="020B0604020104020204" pitchFamily="34" charset="0"/>
                <a:ea typeface="Calibri" panose="020F0502020204030204" pitchFamily="34" charset="0"/>
                <a:cs typeface="Times New Roman" panose="02020603050405020304" pitchFamily="18" charset="0"/>
              </a:rPr>
              <a:t>Whilst the bottom three points highlight some of our regional-specific content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rgbClr val="222222"/>
                </a:solidFill>
                <a:effectLst/>
                <a:latin typeface="Abadi" panose="020B0604020104020204" pitchFamily="34" charset="0"/>
                <a:ea typeface="Calibri" panose="020F0502020204030204" pitchFamily="34" charset="0"/>
                <a:cs typeface="Times New Roman" panose="02020603050405020304" pitchFamily="18" charset="0"/>
              </a:rPr>
              <a:t>- content – particularly for the domains covered later in the programme. Access to specialist teaching/online content that allows them to complete their enhance work. Particularly on sustainability and population health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rgbClr val="222222"/>
                </a:solidFill>
                <a:effectLst/>
                <a:latin typeface="Abadi" panose="020B0604020104020204" pitchFamily="34" charset="0"/>
                <a:ea typeface="Calibri" panose="020F0502020204030204" pitchFamily="34" charset="0"/>
                <a:cs typeface="Times New Roman" panose="02020603050405020304" pitchFamily="18" charset="0"/>
              </a:rPr>
              <a:t>- we will be offering opportunities to present their enhance content at regional meetings in – important CV-building points and for speciality applications and awarding prizes for exceptional content for both enable and explore- again brilliant opportunity for future applications.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rgbClr val="222222"/>
                </a:solidFill>
                <a:effectLst/>
                <a:latin typeface="Abadi" panose="020B0604020104020204" pitchFamily="34" charset="0"/>
                <a:ea typeface="Calibri" panose="020F0502020204030204" pitchFamily="34" charset="0"/>
                <a:cs typeface="Times New Roman" panose="02020603050405020304" pitchFamily="18" charset="0"/>
              </a:rPr>
              <a:t>- both schools will have unique explore rotations – touch on later. </a:t>
            </a:r>
          </a:p>
        </p:txBody>
      </p:sp>
      <p:sp>
        <p:nvSpPr>
          <p:cNvPr id="4" name="Slide Number Placeholder 3">
            <a:extLst>
              <a:ext uri="{FF2B5EF4-FFF2-40B4-BE49-F238E27FC236}">
                <a16:creationId xmlns:a16="http://schemas.microsoft.com/office/drawing/2014/main" id="{81EE1AE7-B337-983B-7138-04F22FCEA6F7}"/>
              </a:ext>
            </a:extLst>
          </p:cNvPr>
          <p:cNvSpPr>
            <a:spLocks noGrp="1"/>
          </p:cNvSpPr>
          <p:nvPr>
            <p:ph type="sldNum" sz="quarter" idx="5"/>
          </p:nvPr>
        </p:nvSpPr>
        <p:spPr/>
        <p:txBody>
          <a:bodyPr/>
          <a:lstStyle/>
          <a:p>
            <a:fld id="{21A10B07-73B9-417E-B401-6AE8D618AA47}" type="slidenum">
              <a:rPr lang="en-GB" smtClean="0"/>
              <a:t>1</a:t>
            </a:fld>
            <a:endParaRPr lang="en-GB"/>
          </a:p>
        </p:txBody>
      </p:sp>
    </p:spTree>
    <p:extLst>
      <p:ext uri="{BB962C8B-B14F-4D97-AF65-F5344CB8AC3E}">
        <p14:creationId xmlns:p14="http://schemas.microsoft.com/office/powerpoint/2010/main" val="3705185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7BA4F-44FB-FC8A-F736-94AAFE0A00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6FCB19C-DB94-628D-F633-82D62720A3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096BDE3-1893-58CD-3E02-D25316663191}"/>
              </a:ext>
            </a:extLst>
          </p:cNvPr>
          <p:cNvSpPr>
            <a:spLocks noGrp="1"/>
          </p:cNvSpPr>
          <p:nvPr>
            <p:ph type="dt" sz="half" idx="10"/>
          </p:nvPr>
        </p:nvSpPr>
        <p:spPr/>
        <p:txBody>
          <a:bodyPr/>
          <a:lstStyle/>
          <a:p>
            <a:fld id="{B789738E-C959-42B0-A5D3-024C329D4806}" type="datetimeFigureOut">
              <a:rPr lang="en-GB" smtClean="0"/>
              <a:t>08/05/2024</a:t>
            </a:fld>
            <a:endParaRPr lang="en-GB"/>
          </a:p>
        </p:txBody>
      </p:sp>
      <p:sp>
        <p:nvSpPr>
          <p:cNvPr id="5" name="Footer Placeholder 4">
            <a:extLst>
              <a:ext uri="{FF2B5EF4-FFF2-40B4-BE49-F238E27FC236}">
                <a16:creationId xmlns:a16="http://schemas.microsoft.com/office/drawing/2014/main" id="{9AF5A9EB-3CC0-B9B9-0DA5-DC0408D4D9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EA83B5-44CF-A6F8-850F-FAC9C40FC94B}"/>
              </a:ext>
            </a:extLst>
          </p:cNvPr>
          <p:cNvSpPr>
            <a:spLocks noGrp="1"/>
          </p:cNvSpPr>
          <p:nvPr>
            <p:ph type="sldNum" sz="quarter" idx="12"/>
          </p:nvPr>
        </p:nvSpPr>
        <p:spPr/>
        <p:txBody>
          <a:bodyPr/>
          <a:lstStyle/>
          <a:p>
            <a:fld id="{7C0BB5DF-E4CC-4925-A7BD-73B9D84F452B}" type="slidenum">
              <a:rPr lang="en-GB" smtClean="0"/>
              <a:t>‹#›</a:t>
            </a:fld>
            <a:endParaRPr lang="en-GB"/>
          </a:p>
        </p:txBody>
      </p:sp>
    </p:spTree>
    <p:extLst>
      <p:ext uri="{BB962C8B-B14F-4D97-AF65-F5344CB8AC3E}">
        <p14:creationId xmlns:p14="http://schemas.microsoft.com/office/powerpoint/2010/main" val="3159518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6991D-FD1A-B17B-6350-DB260289B46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D08D0B-98F4-512C-4CAC-BC583C936A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6FE593-A017-0428-3524-03084ED5CD71}"/>
              </a:ext>
            </a:extLst>
          </p:cNvPr>
          <p:cNvSpPr>
            <a:spLocks noGrp="1"/>
          </p:cNvSpPr>
          <p:nvPr>
            <p:ph type="dt" sz="half" idx="10"/>
          </p:nvPr>
        </p:nvSpPr>
        <p:spPr/>
        <p:txBody>
          <a:bodyPr/>
          <a:lstStyle/>
          <a:p>
            <a:fld id="{B789738E-C959-42B0-A5D3-024C329D4806}" type="datetimeFigureOut">
              <a:rPr lang="en-GB" smtClean="0"/>
              <a:t>08/05/2024</a:t>
            </a:fld>
            <a:endParaRPr lang="en-GB"/>
          </a:p>
        </p:txBody>
      </p:sp>
      <p:sp>
        <p:nvSpPr>
          <p:cNvPr id="5" name="Footer Placeholder 4">
            <a:extLst>
              <a:ext uri="{FF2B5EF4-FFF2-40B4-BE49-F238E27FC236}">
                <a16:creationId xmlns:a16="http://schemas.microsoft.com/office/drawing/2014/main" id="{697F9B81-EC78-2EEF-466A-559E1A5557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E3E719-FFC3-B582-B9FE-0CA1C582735E}"/>
              </a:ext>
            </a:extLst>
          </p:cNvPr>
          <p:cNvSpPr>
            <a:spLocks noGrp="1"/>
          </p:cNvSpPr>
          <p:nvPr>
            <p:ph type="sldNum" sz="quarter" idx="12"/>
          </p:nvPr>
        </p:nvSpPr>
        <p:spPr/>
        <p:txBody>
          <a:bodyPr/>
          <a:lstStyle/>
          <a:p>
            <a:fld id="{7C0BB5DF-E4CC-4925-A7BD-73B9D84F452B}" type="slidenum">
              <a:rPr lang="en-GB" smtClean="0"/>
              <a:t>‹#›</a:t>
            </a:fld>
            <a:endParaRPr lang="en-GB"/>
          </a:p>
        </p:txBody>
      </p:sp>
    </p:spTree>
    <p:extLst>
      <p:ext uri="{BB962C8B-B14F-4D97-AF65-F5344CB8AC3E}">
        <p14:creationId xmlns:p14="http://schemas.microsoft.com/office/powerpoint/2010/main" val="3178990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822D2B-EEF7-F95C-1A15-636934CB70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03CA26-6050-D328-AE5C-295AB52B85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34DFF8-51C9-42F7-6195-5E3881646A98}"/>
              </a:ext>
            </a:extLst>
          </p:cNvPr>
          <p:cNvSpPr>
            <a:spLocks noGrp="1"/>
          </p:cNvSpPr>
          <p:nvPr>
            <p:ph type="dt" sz="half" idx="10"/>
          </p:nvPr>
        </p:nvSpPr>
        <p:spPr/>
        <p:txBody>
          <a:bodyPr/>
          <a:lstStyle/>
          <a:p>
            <a:fld id="{B789738E-C959-42B0-A5D3-024C329D4806}" type="datetimeFigureOut">
              <a:rPr lang="en-GB" smtClean="0"/>
              <a:t>08/05/2024</a:t>
            </a:fld>
            <a:endParaRPr lang="en-GB"/>
          </a:p>
        </p:txBody>
      </p:sp>
      <p:sp>
        <p:nvSpPr>
          <p:cNvPr id="5" name="Footer Placeholder 4">
            <a:extLst>
              <a:ext uri="{FF2B5EF4-FFF2-40B4-BE49-F238E27FC236}">
                <a16:creationId xmlns:a16="http://schemas.microsoft.com/office/drawing/2014/main" id="{D13844F4-CFF6-C256-FCF3-FD0CCFFFA7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B8560C-134A-E770-6003-A32748508159}"/>
              </a:ext>
            </a:extLst>
          </p:cNvPr>
          <p:cNvSpPr>
            <a:spLocks noGrp="1"/>
          </p:cNvSpPr>
          <p:nvPr>
            <p:ph type="sldNum" sz="quarter" idx="12"/>
          </p:nvPr>
        </p:nvSpPr>
        <p:spPr/>
        <p:txBody>
          <a:bodyPr/>
          <a:lstStyle/>
          <a:p>
            <a:fld id="{7C0BB5DF-E4CC-4925-A7BD-73B9D84F452B}" type="slidenum">
              <a:rPr lang="en-GB" smtClean="0"/>
              <a:t>‹#›</a:t>
            </a:fld>
            <a:endParaRPr lang="en-GB"/>
          </a:p>
        </p:txBody>
      </p:sp>
    </p:spTree>
    <p:extLst>
      <p:ext uri="{BB962C8B-B14F-4D97-AF65-F5344CB8AC3E}">
        <p14:creationId xmlns:p14="http://schemas.microsoft.com/office/powerpoint/2010/main" val="1837074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BF5D6-E416-9B46-6C13-FEB6DC23E2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8D04B8-FD11-9C6F-84DF-AE4C5881D5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0A82CD-0E02-FEF5-9C54-8B6D5E9102D4}"/>
              </a:ext>
            </a:extLst>
          </p:cNvPr>
          <p:cNvSpPr>
            <a:spLocks noGrp="1"/>
          </p:cNvSpPr>
          <p:nvPr>
            <p:ph type="dt" sz="half" idx="10"/>
          </p:nvPr>
        </p:nvSpPr>
        <p:spPr/>
        <p:txBody>
          <a:bodyPr/>
          <a:lstStyle/>
          <a:p>
            <a:fld id="{B789738E-C959-42B0-A5D3-024C329D4806}" type="datetimeFigureOut">
              <a:rPr lang="en-GB" smtClean="0"/>
              <a:t>08/05/2024</a:t>
            </a:fld>
            <a:endParaRPr lang="en-GB"/>
          </a:p>
        </p:txBody>
      </p:sp>
      <p:sp>
        <p:nvSpPr>
          <p:cNvPr id="5" name="Footer Placeholder 4">
            <a:extLst>
              <a:ext uri="{FF2B5EF4-FFF2-40B4-BE49-F238E27FC236}">
                <a16:creationId xmlns:a16="http://schemas.microsoft.com/office/drawing/2014/main" id="{E72D56DC-A444-8FCB-6375-3C7EBD14CC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2EF7BA-F9E9-C70B-9DA8-7613BA7E5517}"/>
              </a:ext>
            </a:extLst>
          </p:cNvPr>
          <p:cNvSpPr>
            <a:spLocks noGrp="1"/>
          </p:cNvSpPr>
          <p:nvPr>
            <p:ph type="sldNum" sz="quarter" idx="12"/>
          </p:nvPr>
        </p:nvSpPr>
        <p:spPr/>
        <p:txBody>
          <a:bodyPr/>
          <a:lstStyle/>
          <a:p>
            <a:fld id="{7C0BB5DF-E4CC-4925-A7BD-73B9D84F452B}" type="slidenum">
              <a:rPr lang="en-GB" smtClean="0"/>
              <a:t>‹#›</a:t>
            </a:fld>
            <a:endParaRPr lang="en-GB"/>
          </a:p>
        </p:txBody>
      </p:sp>
    </p:spTree>
    <p:extLst>
      <p:ext uri="{BB962C8B-B14F-4D97-AF65-F5344CB8AC3E}">
        <p14:creationId xmlns:p14="http://schemas.microsoft.com/office/powerpoint/2010/main" val="2590007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806E0-FB84-F3CB-E7BD-0809A774BC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B489E15-75D4-8BE3-528F-5F84A374A6D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8E4FFE-37BA-0046-A309-E9E75898CA1A}"/>
              </a:ext>
            </a:extLst>
          </p:cNvPr>
          <p:cNvSpPr>
            <a:spLocks noGrp="1"/>
          </p:cNvSpPr>
          <p:nvPr>
            <p:ph type="dt" sz="half" idx="10"/>
          </p:nvPr>
        </p:nvSpPr>
        <p:spPr/>
        <p:txBody>
          <a:bodyPr/>
          <a:lstStyle/>
          <a:p>
            <a:fld id="{B789738E-C959-42B0-A5D3-024C329D4806}" type="datetimeFigureOut">
              <a:rPr lang="en-GB" smtClean="0"/>
              <a:t>08/05/2024</a:t>
            </a:fld>
            <a:endParaRPr lang="en-GB"/>
          </a:p>
        </p:txBody>
      </p:sp>
      <p:sp>
        <p:nvSpPr>
          <p:cNvPr id="5" name="Footer Placeholder 4">
            <a:extLst>
              <a:ext uri="{FF2B5EF4-FFF2-40B4-BE49-F238E27FC236}">
                <a16:creationId xmlns:a16="http://schemas.microsoft.com/office/drawing/2014/main" id="{C365710F-D3B5-D3A9-0B8B-5B5724C825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4AD8FD-D1F8-EE8C-D5DA-9EDDDA5DD028}"/>
              </a:ext>
            </a:extLst>
          </p:cNvPr>
          <p:cNvSpPr>
            <a:spLocks noGrp="1"/>
          </p:cNvSpPr>
          <p:nvPr>
            <p:ph type="sldNum" sz="quarter" idx="12"/>
          </p:nvPr>
        </p:nvSpPr>
        <p:spPr/>
        <p:txBody>
          <a:bodyPr/>
          <a:lstStyle/>
          <a:p>
            <a:fld id="{7C0BB5DF-E4CC-4925-A7BD-73B9D84F452B}" type="slidenum">
              <a:rPr lang="en-GB" smtClean="0"/>
              <a:t>‹#›</a:t>
            </a:fld>
            <a:endParaRPr lang="en-GB"/>
          </a:p>
        </p:txBody>
      </p:sp>
    </p:spTree>
    <p:extLst>
      <p:ext uri="{BB962C8B-B14F-4D97-AF65-F5344CB8AC3E}">
        <p14:creationId xmlns:p14="http://schemas.microsoft.com/office/powerpoint/2010/main" val="2486295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6CD36-528E-6CE5-3E6B-90EBAE00B0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28239B-6970-9E65-B4D8-4F4C65A5F2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4BCB04-3F35-87DC-5DAD-E2D36B7766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A67C902-FA0C-E31C-A8D8-7DFD00E2F880}"/>
              </a:ext>
            </a:extLst>
          </p:cNvPr>
          <p:cNvSpPr>
            <a:spLocks noGrp="1"/>
          </p:cNvSpPr>
          <p:nvPr>
            <p:ph type="dt" sz="half" idx="10"/>
          </p:nvPr>
        </p:nvSpPr>
        <p:spPr/>
        <p:txBody>
          <a:bodyPr/>
          <a:lstStyle/>
          <a:p>
            <a:fld id="{B789738E-C959-42B0-A5D3-024C329D4806}" type="datetimeFigureOut">
              <a:rPr lang="en-GB" smtClean="0"/>
              <a:t>08/05/2024</a:t>
            </a:fld>
            <a:endParaRPr lang="en-GB"/>
          </a:p>
        </p:txBody>
      </p:sp>
      <p:sp>
        <p:nvSpPr>
          <p:cNvPr id="6" name="Footer Placeholder 5">
            <a:extLst>
              <a:ext uri="{FF2B5EF4-FFF2-40B4-BE49-F238E27FC236}">
                <a16:creationId xmlns:a16="http://schemas.microsoft.com/office/drawing/2014/main" id="{ADFB2822-A614-89A9-62BB-ADC8CF6EA8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31A30A-7D1F-6362-B43F-31884C3E1F34}"/>
              </a:ext>
            </a:extLst>
          </p:cNvPr>
          <p:cNvSpPr>
            <a:spLocks noGrp="1"/>
          </p:cNvSpPr>
          <p:nvPr>
            <p:ph type="sldNum" sz="quarter" idx="12"/>
          </p:nvPr>
        </p:nvSpPr>
        <p:spPr/>
        <p:txBody>
          <a:bodyPr/>
          <a:lstStyle/>
          <a:p>
            <a:fld id="{7C0BB5DF-E4CC-4925-A7BD-73B9D84F452B}" type="slidenum">
              <a:rPr lang="en-GB" smtClean="0"/>
              <a:t>‹#›</a:t>
            </a:fld>
            <a:endParaRPr lang="en-GB"/>
          </a:p>
        </p:txBody>
      </p:sp>
    </p:spTree>
    <p:extLst>
      <p:ext uri="{BB962C8B-B14F-4D97-AF65-F5344CB8AC3E}">
        <p14:creationId xmlns:p14="http://schemas.microsoft.com/office/powerpoint/2010/main" val="4088492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82F2-C8ED-D13D-8D79-8DEE54F388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FAE156-46E6-6545-9476-D609CE9D98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E50584-AE97-939F-7AD2-F0FF959C94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214A7FC-0795-F576-B636-A02F334975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8A225F-754E-BEC8-2801-825F02725D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B883F4A-AACC-11B9-B173-785C060A7D2C}"/>
              </a:ext>
            </a:extLst>
          </p:cNvPr>
          <p:cNvSpPr>
            <a:spLocks noGrp="1"/>
          </p:cNvSpPr>
          <p:nvPr>
            <p:ph type="dt" sz="half" idx="10"/>
          </p:nvPr>
        </p:nvSpPr>
        <p:spPr/>
        <p:txBody>
          <a:bodyPr/>
          <a:lstStyle/>
          <a:p>
            <a:fld id="{B789738E-C959-42B0-A5D3-024C329D4806}" type="datetimeFigureOut">
              <a:rPr lang="en-GB" smtClean="0"/>
              <a:t>08/05/2024</a:t>
            </a:fld>
            <a:endParaRPr lang="en-GB"/>
          </a:p>
        </p:txBody>
      </p:sp>
      <p:sp>
        <p:nvSpPr>
          <p:cNvPr id="8" name="Footer Placeholder 7">
            <a:extLst>
              <a:ext uri="{FF2B5EF4-FFF2-40B4-BE49-F238E27FC236}">
                <a16:creationId xmlns:a16="http://schemas.microsoft.com/office/drawing/2014/main" id="{30FE556F-1F15-318D-5CA2-FCAF8E62113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65324C5-0004-F132-54E3-FF093E41B13E}"/>
              </a:ext>
            </a:extLst>
          </p:cNvPr>
          <p:cNvSpPr>
            <a:spLocks noGrp="1"/>
          </p:cNvSpPr>
          <p:nvPr>
            <p:ph type="sldNum" sz="quarter" idx="12"/>
          </p:nvPr>
        </p:nvSpPr>
        <p:spPr/>
        <p:txBody>
          <a:bodyPr/>
          <a:lstStyle/>
          <a:p>
            <a:fld id="{7C0BB5DF-E4CC-4925-A7BD-73B9D84F452B}" type="slidenum">
              <a:rPr lang="en-GB" smtClean="0"/>
              <a:t>‹#›</a:t>
            </a:fld>
            <a:endParaRPr lang="en-GB"/>
          </a:p>
        </p:txBody>
      </p:sp>
    </p:spTree>
    <p:extLst>
      <p:ext uri="{BB962C8B-B14F-4D97-AF65-F5344CB8AC3E}">
        <p14:creationId xmlns:p14="http://schemas.microsoft.com/office/powerpoint/2010/main" val="4165094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787E7-6EBD-FEFB-4F06-A61A70F99B1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3B7823B-5DA1-60A3-2B4E-4F7F954EE5A3}"/>
              </a:ext>
            </a:extLst>
          </p:cNvPr>
          <p:cNvSpPr>
            <a:spLocks noGrp="1"/>
          </p:cNvSpPr>
          <p:nvPr>
            <p:ph type="dt" sz="half" idx="10"/>
          </p:nvPr>
        </p:nvSpPr>
        <p:spPr/>
        <p:txBody>
          <a:bodyPr/>
          <a:lstStyle/>
          <a:p>
            <a:fld id="{B789738E-C959-42B0-A5D3-024C329D4806}" type="datetimeFigureOut">
              <a:rPr lang="en-GB" smtClean="0"/>
              <a:t>08/05/2024</a:t>
            </a:fld>
            <a:endParaRPr lang="en-GB"/>
          </a:p>
        </p:txBody>
      </p:sp>
      <p:sp>
        <p:nvSpPr>
          <p:cNvPr id="4" name="Footer Placeholder 3">
            <a:extLst>
              <a:ext uri="{FF2B5EF4-FFF2-40B4-BE49-F238E27FC236}">
                <a16:creationId xmlns:a16="http://schemas.microsoft.com/office/drawing/2014/main" id="{0867A6AB-21C6-3A73-5472-4D3AECB97B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F0B2CAA-A68D-BBBD-7C99-E568617E06FE}"/>
              </a:ext>
            </a:extLst>
          </p:cNvPr>
          <p:cNvSpPr>
            <a:spLocks noGrp="1"/>
          </p:cNvSpPr>
          <p:nvPr>
            <p:ph type="sldNum" sz="quarter" idx="12"/>
          </p:nvPr>
        </p:nvSpPr>
        <p:spPr/>
        <p:txBody>
          <a:bodyPr/>
          <a:lstStyle/>
          <a:p>
            <a:fld id="{7C0BB5DF-E4CC-4925-A7BD-73B9D84F452B}" type="slidenum">
              <a:rPr lang="en-GB" smtClean="0"/>
              <a:t>‹#›</a:t>
            </a:fld>
            <a:endParaRPr lang="en-GB"/>
          </a:p>
        </p:txBody>
      </p:sp>
    </p:spTree>
    <p:extLst>
      <p:ext uri="{BB962C8B-B14F-4D97-AF65-F5344CB8AC3E}">
        <p14:creationId xmlns:p14="http://schemas.microsoft.com/office/powerpoint/2010/main" val="195437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CE886B-3E95-9725-37A5-0E0B05BC00BC}"/>
              </a:ext>
            </a:extLst>
          </p:cNvPr>
          <p:cNvSpPr>
            <a:spLocks noGrp="1"/>
          </p:cNvSpPr>
          <p:nvPr>
            <p:ph type="dt" sz="half" idx="10"/>
          </p:nvPr>
        </p:nvSpPr>
        <p:spPr/>
        <p:txBody>
          <a:bodyPr/>
          <a:lstStyle/>
          <a:p>
            <a:fld id="{B789738E-C959-42B0-A5D3-024C329D4806}" type="datetimeFigureOut">
              <a:rPr lang="en-GB" smtClean="0"/>
              <a:t>08/05/2024</a:t>
            </a:fld>
            <a:endParaRPr lang="en-GB"/>
          </a:p>
        </p:txBody>
      </p:sp>
      <p:sp>
        <p:nvSpPr>
          <p:cNvPr id="3" name="Footer Placeholder 2">
            <a:extLst>
              <a:ext uri="{FF2B5EF4-FFF2-40B4-BE49-F238E27FC236}">
                <a16:creationId xmlns:a16="http://schemas.microsoft.com/office/drawing/2014/main" id="{34B9F9B2-3A85-402E-BBE1-4645B9B0D2E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4EB8929-3E7B-D309-60BD-A7A9E2104744}"/>
              </a:ext>
            </a:extLst>
          </p:cNvPr>
          <p:cNvSpPr>
            <a:spLocks noGrp="1"/>
          </p:cNvSpPr>
          <p:nvPr>
            <p:ph type="sldNum" sz="quarter" idx="12"/>
          </p:nvPr>
        </p:nvSpPr>
        <p:spPr/>
        <p:txBody>
          <a:bodyPr/>
          <a:lstStyle/>
          <a:p>
            <a:fld id="{7C0BB5DF-E4CC-4925-A7BD-73B9D84F452B}" type="slidenum">
              <a:rPr lang="en-GB" smtClean="0"/>
              <a:t>‹#›</a:t>
            </a:fld>
            <a:endParaRPr lang="en-GB"/>
          </a:p>
        </p:txBody>
      </p:sp>
    </p:spTree>
    <p:extLst>
      <p:ext uri="{BB962C8B-B14F-4D97-AF65-F5344CB8AC3E}">
        <p14:creationId xmlns:p14="http://schemas.microsoft.com/office/powerpoint/2010/main" val="1129678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DAB4F-73C6-CD90-2B9D-A3DC09E49A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30E9DD6-5CE2-6A80-2458-4C7B1BF36B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57A732B-ACF5-257D-A2A2-760A795308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9319F-B230-63FC-FDB2-F6599412BAC1}"/>
              </a:ext>
            </a:extLst>
          </p:cNvPr>
          <p:cNvSpPr>
            <a:spLocks noGrp="1"/>
          </p:cNvSpPr>
          <p:nvPr>
            <p:ph type="dt" sz="half" idx="10"/>
          </p:nvPr>
        </p:nvSpPr>
        <p:spPr/>
        <p:txBody>
          <a:bodyPr/>
          <a:lstStyle/>
          <a:p>
            <a:fld id="{B789738E-C959-42B0-A5D3-024C329D4806}" type="datetimeFigureOut">
              <a:rPr lang="en-GB" smtClean="0"/>
              <a:t>08/05/2024</a:t>
            </a:fld>
            <a:endParaRPr lang="en-GB"/>
          </a:p>
        </p:txBody>
      </p:sp>
      <p:sp>
        <p:nvSpPr>
          <p:cNvPr id="6" name="Footer Placeholder 5">
            <a:extLst>
              <a:ext uri="{FF2B5EF4-FFF2-40B4-BE49-F238E27FC236}">
                <a16:creationId xmlns:a16="http://schemas.microsoft.com/office/drawing/2014/main" id="{C6CCD17D-EBDE-2F57-80DF-889DAED26D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5CEB63-BE85-9165-3282-AB4F86DCABAE}"/>
              </a:ext>
            </a:extLst>
          </p:cNvPr>
          <p:cNvSpPr>
            <a:spLocks noGrp="1"/>
          </p:cNvSpPr>
          <p:nvPr>
            <p:ph type="sldNum" sz="quarter" idx="12"/>
          </p:nvPr>
        </p:nvSpPr>
        <p:spPr/>
        <p:txBody>
          <a:bodyPr/>
          <a:lstStyle/>
          <a:p>
            <a:fld id="{7C0BB5DF-E4CC-4925-A7BD-73B9D84F452B}" type="slidenum">
              <a:rPr lang="en-GB" smtClean="0"/>
              <a:t>‹#›</a:t>
            </a:fld>
            <a:endParaRPr lang="en-GB"/>
          </a:p>
        </p:txBody>
      </p:sp>
    </p:spTree>
    <p:extLst>
      <p:ext uri="{BB962C8B-B14F-4D97-AF65-F5344CB8AC3E}">
        <p14:creationId xmlns:p14="http://schemas.microsoft.com/office/powerpoint/2010/main" val="164883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A78C4-E4CF-8C6C-6260-6C917DDE90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68D1BF-1652-94EC-B836-AE93D9DB3D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B325AE3-B2C3-BB06-B3F2-63CD9A7E5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3E8FE0-091E-D8A7-8271-DA5A705F3E19}"/>
              </a:ext>
            </a:extLst>
          </p:cNvPr>
          <p:cNvSpPr>
            <a:spLocks noGrp="1"/>
          </p:cNvSpPr>
          <p:nvPr>
            <p:ph type="dt" sz="half" idx="10"/>
          </p:nvPr>
        </p:nvSpPr>
        <p:spPr/>
        <p:txBody>
          <a:bodyPr/>
          <a:lstStyle/>
          <a:p>
            <a:fld id="{B789738E-C959-42B0-A5D3-024C329D4806}" type="datetimeFigureOut">
              <a:rPr lang="en-GB" smtClean="0"/>
              <a:t>08/05/2024</a:t>
            </a:fld>
            <a:endParaRPr lang="en-GB"/>
          </a:p>
        </p:txBody>
      </p:sp>
      <p:sp>
        <p:nvSpPr>
          <p:cNvPr id="6" name="Footer Placeholder 5">
            <a:extLst>
              <a:ext uri="{FF2B5EF4-FFF2-40B4-BE49-F238E27FC236}">
                <a16:creationId xmlns:a16="http://schemas.microsoft.com/office/drawing/2014/main" id="{68988D5F-CD39-37CE-7FFA-9014189048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0FD331-E1DD-EF7F-DE77-572EBDB71251}"/>
              </a:ext>
            </a:extLst>
          </p:cNvPr>
          <p:cNvSpPr>
            <a:spLocks noGrp="1"/>
          </p:cNvSpPr>
          <p:nvPr>
            <p:ph type="sldNum" sz="quarter" idx="12"/>
          </p:nvPr>
        </p:nvSpPr>
        <p:spPr/>
        <p:txBody>
          <a:bodyPr/>
          <a:lstStyle/>
          <a:p>
            <a:fld id="{7C0BB5DF-E4CC-4925-A7BD-73B9D84F452B}" type="slidenum">
              <a:rPr lang="en-GB" smtClean="0"/>
              <a:t>‹#›</a:t>
            </a:fld>
            <a:endParaRPr lang="en-GB"/>
          </a:p>
        </p:txBody>
      </p:sp>
    </p:spTree>
    <p:extLst>
      <p:ext uri="{BB962C8B-B14F-4D97-AF65-F5344CB8AC3E}">
        <p14:creationId xmlns:p14="http://schemas.microsoft.com/office/powerpoint/2010/main" val="1176464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C356F8-E7CB-0C81-A1E3-27AF66FD75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AEB746-AB18-287B-6D90-71E5CE6A2A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684BD2-22CF-8E83-378A-B01327537E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89738E-C959-42B0-A5D3-024C329D4806}" type="datetimeFigureOut">
              <a:rPr lang="en-GB" smtClean="0"/>
              <a:t>08/05/2024</a:t>
            </a:fld>
            <a:endParaRPr lang="en-GB"/>
          </a:p>
        </p:txBody>
      </p:sp>
      <p:sp>
        <p:nvSpPr>
          <p:cNvPr id="5" name="Footer Placeholder 4">
            <a:extLst>
              <a:ext uri="{FF2B5EF4-FFF2-40B4-BE49-F238E27FC236}">
                <a16:creationId xmlns:a16="http://schemas.microsoft.com/office/drawing/2014/main" id="{3CF3388D-2EF0-9566-3271-B8FA2122A9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CF7F56E-BA14-EE1E-0D13-AD2C98F2E6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C0BB5DF-E4CC-4925-A7BD-73B9D84F452B}" type="slidenum">
              <a:rPr lang="en-GB" smtClean="0"/>
              <a:t>‹#›</a:t>
            </a:fld>
            <a:endParaRPr lang="en-GB"/>
          </a:p>
        </p:txBody>
      </p:sp>
    </p:spTree>
    <p:extLst>
      <p:ext uri="{BB962C8B-B14F-4D97-AF65-F5344CB8AC3E}">
        <p14:creationId xmlns:p14="http://schemas.microsoft.com/office/powerpoint/2010/main" val="3035556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kss.hee.nhs.uk/enhance" TargetMode="Externa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465CF-FB0F-F601-8C10-EF1EB5A9ADB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B2F27F8-61C9-59E7-9045-9CFAC5D8CC6D}"/>
              </a:ext>
            </a:extLst>
          </p:cNvPr>
          <p:cNvSpPr/>
          <p:nvPr/>
        </p:nvSpPr>
        <p:spPr>
          <a:xfrm>
            <a:off x="259080" y="243840"/>
            <a:ext cx="11643360" cy="6385560"/>
          </a:xfrm>
          <a:prstGeom prst="rect">
            <a:avLst/>
          </a:prstGeom>
          <a:noFill/>
          <a:ln w="76200">
            <a:solidFill>
              <a:srgbClr val="0073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235C275-2412-EDDD-BA12-063FC03AE93B}"/>
              </a:ext>
            </a:extLst>
          </p:cNvPr>
          <p:cNvSpPr txBox="1"/>
          <p:nvPr/>
        </p:nvSpPr>
        <p:spPr>
          <a:xfrm>
            <a:off x="453571" y="709161"/>
            <a:ext cx="11221719" cy="3970318"/>
          </a:xfrm>
          <a:prstGeom prst="rect">
            <a:avLst/>
          </a:prstGeom>
          <a:noFill/>
        </p:spPr>
        <p:txBody>
          <a:bodyPr wrap="square" rtlCol="0">
            <a:spAutoFit/>
          </a:bodyPr>
          <a:lstStyle/>
          <a:p>
            <a:pPr algn="ctr"/>
            <a:r>
              <a:rPr lang="en-GB" sz="2800" b="1" dirty="0">
                <a:latin typeface="Bahnschrift" panose="020B0502040204020203" pitchFamily="34" charset="0"/>
              </a:rPr>
              <a:t>Do you wish you could make the NHS more equitable? </a:t>
            </a:r>
          </a:p>
          <a:p>
            <a:endParaRPr lang="en-GB" sz="2800" b="1" dirty="0">
              <a:latin typeface="Bahnschrift" panose="020B0502040204020203" pitchFamily="34" charset="0"/>
            </a:endParaRPr>
          </a:p>
          <a:p>
            <a:pPr algn="ctr"/>
            <a:r>
              <a:rPr lang="en-GB" sz="2800" b="1" dirty="0">
                <a:latin typeface="Bahnschrift" panose="020B0502040204020203" pitchFamily="34" charset="0"/>
              </a:rPr>
              <a:t>Do you care about the environment and practicing more sustainably?</a:t>
            </a:r>
          </a:p>
          <a:p>
            <a:endParaRPr lang="en-GB" sz="2800" b="1" dirty="0">
              <a:latin typeface="Bahnschrift" panose="020B0502040204020203" pitchFamily="34" charset="0"/>
            </a:endParaRPr>
          </a:p>
          <a:p>
            <a:pPr algn="ctr"/>
            <a:r>
              <a:rPr lang="en-GB" sz="2800" b="1" dirty="0">
                <a:latin typeface="Bahnschrift" panose="020B0502040204020203" pitchFamily="34" charset="0"/>
              </a:rPr>
              <a:t>Maybe you want to learn more about patient centred care?</a:t>
            </a:r>
          </a:p>
          <a:p>
            <a:pPr algn="ctr"/>
            <a:endParaRPr lang="en-GB" sz="2800" b="1" dirty="0">
              <a:latin typeface="Bahnschrift" panose="020B0502040204020203" pitchFamily="34" charset="0"/>
            </a:endParaRPr>
          </a:p>
          <a:p>
            <a:pPr algn="ctr"/>
            <a:r>
              <a:rPr lang="en-GB" sz="2800" b="1" dirty="0">
                <a:latin typeface="Bahnschrift" panose="020B0502040204020203" pitchFamily="34" charset="0"/>
              </a:rPr>
              <a:t>Then why don’t you try:       			</a:t>
            </a:r>
          </a:p>
          <a:p>
            <a:endParaRPr lang="en-GB" sz="2800" b="1" dirty="0">
              <a:latin typeface="Bahnschrift" panose="020B0502040204020203" pitchFamily="34" charset="0"/>
            </a:endParaRPr>
          </a:p>
          <a:p>
            <a:endParaRPr lang="en-GB" sz="2800" b="1" dirty="0">
              <a:latin typeface="Bahnschrift" panose="020B0502040204020203" pitchFamily="34" charset="0"/>
            </a:endParaRPr>
          </a:p>
        </p:txBody>
      </p:sp>
      <p:pic>
        <p:nvPicPr>
          <p:cNvPr id="7" name="Picture 6">
            <a:extLst>
              <a:ext uri="{FF2B5EF4-FFF2-40B4-BE49-F238E27FC236}">
                <a16:creationId xmlns:a16="http://schemas.microsoft.com/office/drawing/2014/main" id="{C4138CF0-3D91-01CF-976D-BD3E3638C6D2}"/>
              </a:ext>
            </a:extLst>
          </p:cNvPr>
          <p:cNvPicPr>
            <a:picLocks noChangeAspect="1"/>
          </p:cNvPicPr>
          <p:nvPr/>
        </p:nvPicPr>
        <p:blipFill rotWithShape="1">
          <a:blip r:embed="rId3">
            <a:alphaModFix amt="10000"/>
          </a:blip>
          <a:srcRect l="7253" t="5159" r="7650" b="5556"/>
          <a:stretch/>
        </p:blipFill>
        <p:spPr>
          <a:xfrm>
            <a:off x="0" y="0"/>
            <a:ext cx="12192001" cy="6858000"/>
          </a:xfrm>
          <a:prstGeom prst="rect">
            <a:avLst/>
          </a:prstGeom>
        </p:spPr>
      </p:pic>
      <p:pic>
        <p:nvPicPr>
          <p:cNvPr id="9" name="Picture 8" descr="A qr code on a white background&#10;&#10;Description automatically generated">
            <a:extLst>
              <a:ext uri="{FF2B5EF4-FFF2-40B4-BE49-F238E27FC236}">
                <a16:creationId xmlns:a16="http://schemas.microsoft.com/office/drawing/2014/main" id="{24FB6538-9D07-3BD4-961D-286DD1929F80}"/>
              </a:ext>
            </a:extLst>
          </p:cNvPr>
          <p:cNvPicPr>
            <a:picLocks noChangeAspect="1"/>
          </p:cNvPicPr>
          <p:nvPr/>
        </p:nvPicPr>
        <p:blipFill rotWithShape="1">
          <a:blip r:embed="rId4">
            <a:extLst>
              <a:ext uri="{28A0092B-C50C-407E-A947-70E740481C1C}">
                <a14:useLocalDpi xmlns:a14="http://schemas.microsoft.com/office/drawing/2010/main" val="0"/>
              </a:ext>
            </a:extLst>
          </a:blip>
          <a:srcRect l="2338" t="2074" r="1861" b="2488"/>
          <a:stretch/>
        </p:blipFill>
        <p:spPr>
          <a:xfrm>
            <a:off x="9805186" y="4649018"/>
            <a:ext cx="1716760" cy="1710257"/>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C5B31405-955F-705C-795B-1BF88C24A7E0}"/>
              </a:ext>
            </a:extLst>
          </p:cNvPr>
          <p:cNvPicPr>
            <a:picLocks noChangeAspect="1"/>
          </p:cNvPicPr>
          <p:nvPr/>
        </p:nvPicPr>
        <p:blipFill>
          <a:blip r:embed="rId5"/>
          <a:stretch>
            <a:fillRect/>
          </a:stretch>
        </p:blipFill>
        <p:spPr>
          <a:xfrm>
            <a:off x="6654717" y="3240680"/>
            <a:ext cx="2738660" cy="703059"/>
          </a:xfrm>
          <a:prstGeom prst="rect">
            <a:avLst/>
          </a:prstGeom>
        </p:spPr>
      </p:pic>
      <p:sp>
        <p:nvSpPr>
          <p:cNvPr id="12" name="TextBox 11">
            <a:extLst>
              <a:ext uri="{FF2B5EF4-FFF2-40B4-BE49-F238E27FC236}">
                <a16:creationId xmlns:a16="http://schemas.microsoft.com/office/drawing/2014/main" id="{318BFAAF-57B6-AAEB-BDFB-936DE5BA52B4}"/>
              </a:ext>
            </a:extLst>
          </p:cNvPr>
          <p:cNvSpPr txBox="1"/>
          <p:nvPr/>
        </p:nvSpPr>
        <p:spPr>
          <a:xfrm>
            <a:off x="636456" y="4541775"/>
            <a:ext cx="9061326" cy="1815882"/>
          </a:xfrm>
          <a:prstGeom prst="rect">
            <a:avLst/>
          </a:prstGeom>
          <a:noFill/>
        </p:spPr>
        <p:txBody>
          <a:bodyPr wrap="square" rtlCol="0">
            <a:spAutoFit/>
          </a:bodyPr>
          <a:lstStyle/>
          <a:p>
            <a:r>
              <a:rPr lang="en-GB" sz="2800" b="1" i="1" dirty="0">
                <a:latin typeface="Bahnschrift" panose="020B0502040204020203" pitchFamily="34" charset="0"/>
              </a:rPr>
              <a:t>Enhance is a self-guided programme to help improve your generalist skills.  It is open to anyone who works for the NHS, but it is particularly aimed at FY1s and FY2s. Find out more at </a:t>
            </a:r>
            <a:r>
              <a:rPr lang="en-GB" sz="2800" b="1" i="1" dirty="0">
                <a:solidFill>
                  <a:srgbClr val="0073E5"/>
                </a:solidFill>
                <a:latin typeface="Bahnschrift" panose="020B0502040204020203" pitchFamily="34" charset="0"/>
                <a:hlinkClick r:id="rId6">
                  <a:extLst>
                    <a:ext uri="{A12FA001-AC4F-418D-AE19-62706E023703}">
                      <ahyp:hlinkClr xmlns:ahyp="http://schemas.microsoft.com/office/drawing/2018/hyperlinkcolor" val="tx"/>
                    </a:ext>
                  </a:extLst>
                </a:hlinkClick>
              </a:rPr>
              <a:t>www.kss.hee.nhs.uk/enhance</a:t>
            </a:r>
            <a:r>
              <a:rPr lang="en-GB" sz="2800" b="1" i="1" dirty="0">
                <a:solidFill>
                  <a:srgbClr val="0073E5"/>
                </a:solidFill>
                <a:latin typeface="Bahnschrift" panose="020B0502040204020203" pitchFamily="34" charset="0"/>
              </a:rPr>
              <a:t> </a:t>
            </a:r>
          </a:p>
        </p:txBody>
      </p:sp>
    </p:spTree>
    <p:extLst>
      <p:ext uri="{BB962C8B-B14F-4D97-AF65-F5344CB8AC3E}">
        <p14:creationId xmlns:p14="http://schemas.microsoft.com/office/powerpoint/2010/main" val="1947246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TotalTime>
  <Words>239</Words>
  <Application>Microsoft Office PowerPoint</Application>
  <PresentationFormat>Widescreen</PresentationFormat>
  <Paragraphs>18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Abadi</vt:lpstr>
      <vt:lpstr>Aptos</vt:lpstr>
      <vt:lpstr>Aptos Display</vt:lpstr>
      <vt:lpstr>Arial</vt:lpstr>
      <vt:lpstr>Bahnschrift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May</dc:creator>
  <cp:lastModifiedBy>Hannah May</cp:lastModifiedBy>
  <cp:revision>1</cp:revision>
  <dcterms:created xsi:type="dcterms:W3CDTF">2024-05-08T12:30:11Z</dcterms:created>
  <dcterms:modified xsi:type="dcterms:W3CDTF">2024-05-08T12:54:36Z</dcterms:modified>
</cp:coreProperties>
</file>