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4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94" d="100"/>
          <a:sy n="94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D0D93-F15F-A75C-FD14-1775E5DE8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1D336C-BAED-090A-0B6D-8B51EE585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D7D3B-884F-1D16-6C28-F1FCA2E6B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1CED-D778-AD4C-8309-81F4750E195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8E65B-0CE1-A558-B029-1F417DDFD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2F84F-1C6F-2A42-B918-F4F42030D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5CD1-D92E-6F49-A0B2-6C82BC29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DE8DA-76F8-E3A3-D342-319E2B07E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00FF5-2C1B-C8ED-F16F-4AC8EE1C4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F8859-52E4-0673-9B3F-91C33759D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1CED-D778-AD4C-8309-81F4750E195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652D3-FAF9-8DE2-AF0E-A2A466925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6234A-0C8C-50C9-3060-36D4C452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5CD1-D92E-6F49-A0B2-6C82BC29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B17F32-BF98-E8EF-98DB-4E3ACDED8F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2201F3-6686-2543-B0D2-E2F080812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A0155-A26D-9847-8483-905125922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1CED-D778-AD4C-8309-81F4750E195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BC37C-955A-3151-D5B1-CB9910DF9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7741C-5B9B-E04B-61C8-088BB7B99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5CD1-D92E-6F49-A0B2-6C82BC29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0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35960-4094-0083-A214-10718C866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2C7AE-E78D-0127-4AE5-3132EE1EE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E0203-2C5D-D6B4-1FA0-BBE436436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1CED-D778-AD4C-8309-81F4750E195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6BFC5-1441-C3A4-6819-C26EF4459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5379-8886-A205-C2E1-65B184434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5CD1-D92E-6F49-A0B2-6C82BC29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8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B1A23-3A28-222E-1EC0-67675705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D9599-C0C0-53E4-7A5D-9CB2BCAA8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139B0-9C18-C3CC-F394-971AA423B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1CED-D778-AD4C-8309-81F4750E195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0610D-76C1-D96F-E2D5-590472503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90B97-C7F4-E3F7-7BC4-8234239F3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5CD1-D92E-6F49-A0B2-6C82BC29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3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5D70F-4D72-AF12-15ED-4EAA53C08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ED83A-779E-751F-4981-AF7276A3F6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8AEEA-6145-0C11-64C2-F6A91639E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C2953-2D52-5592-A4DB-5D627C04F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1CED-D778-AD4C-8309-81F4750E195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146A5-97A1-F1F8-1624-E6204B2AA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F8A6E-7224-E755-109F-5D6E9CFA0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5CD1-D92E-6F49-A0B2-6C82BC29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6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4260B-F304-AC28-BBC4-E93E9791D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5512B6-24D3-5858-8AC2-417EFD2E4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6B9717-64B3-C3BD-0C74-0280F82E4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68C11E-D450-FA14-430B-3CD7228265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FFF9C5-2359-6B54-1409-9F1134E7BF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A7378F-E486-1863-29EA-8D2FD702E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1CED-D778-AD4C-8309-81F4750E195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FDE94A-7725-7E6F-DF46-9AA9A87B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CA3428-BE0E-85FA-3638-28A0081E1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5CD1-D92E-6F49-A0B2-6C82BC29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0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2043E-FF0C-32FA-0D3D-BA377D302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53582-15C9-89D0-C0D8-3B4567963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1CED-D778-AD4C-8309-81F4750E195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B64C11-5FE5-FDD9-303A-043DEC529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2E663-0D01-31BE-4A07-237B36DA3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5CD1-D92E-6F49-A0B2-6C82BC29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2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851146-F520-FFFD-219C-E010CAD78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1CED-D778-AD4C-8309-81F4750E195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8FF8F4-5898-53A3-2917-2F7B52C1E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B0478-F690-E22C-4F5F-1552547DD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5CD1-D92E-6F49-A0B2-6C82BC29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4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2E79E-AF68-BE35-090B-26210AE19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C1A82-B990-CC80-1DD4-5250F7F3F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3F244-11CE-C5B3-50E7-825335756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5C52C-F105-F9AF-EDCB-B028E745A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1CED-D778-AD4C-8309-81F4750E195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5A50CD-059E-D9BA-B13C-C4B3BAE4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12323-E60E-0433-C330-E4B5A9E39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5CD1-D92E-6F49-A0B2-6C82BC29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5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6A243-C80C-E53A-9394-74A62A55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F0480-2117-A2F7-35CD-36BD1A7D96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9CDEB5-9F70-6EE7-2E2E-BC106EA55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AFAB4-C6A7-EC6A-8275-DA0359042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1CED-D778-AD4C-8309-81F4750E195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7E551B-BA46-2D19-D103-A9AEDDBE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259DC-E8EE-2839-C138-04D5D1EB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5CD1-D92E-6F49-A0B2-6C82BC29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6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D6F895-F429-809C-3F8E-63F68FF49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5521A-B0BD-0BE9-8F43-0A07B1B81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FE301-7E1B-B49D-EC00-4C37083CD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81CED-D778-AD4C-8309-81F4750E195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B5B24-FF1C-FF3F-C28A-0737F8E81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7683A-C00B-F44A-2A23-A748221E1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05CD1-D92E-6F49-A0B2-6C82BC291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2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5DDBB-380A-3215-7B94-B6434B719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77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Obstetrics SITMS in Individual Units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C8E3ED-ECBE-26F8-CFBE-6939642A60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611414"/>
              </p:ext>
            </p:extLst>
          </p:nvPr>
        </p:nvGraphicFramePr>
        <p:xfrm>
          <a:off x="395416" y="1248031"/>
          <a:ext cx="11059299" cy="5398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3316">
                  <a:extLst>
                    <a:ext uri="{9D8B030D-6E8A-4147-A177-3AD203B41FA5}">
                      <a16:colId xmlns:a16="http://schemas.microsoft.com/office/drawing/2014/main" val="2363099587"/>
                    </a:ext>
                  </a:extLst>
                </a:gridCol>
                <a:gridCol w="1177722">
                  <a:extLst>
                    <a:ext uri="{9D8B030D-6E8A-4147-A177-3AD203B41FA5}">
                      <a16:colId xmlns:a16="http://schemas.microsoft.com/office/drawing/2014/main" val="2030147755"/>
                    </a:ext>
                  </a:extLst>
                </a:gridCol>
                <a:gridCol w="1089703">
                  <a:extLst>
                    <a:ext uri="{9D8B030D-6E8A-4147-A177-3AD203B41FA5}">
                      <a16:colId xmlns:a16="http://schemas.microsoft.com/office/drawing/2014/main" val="2047843624"/>
                    </a:ext>
                  </a:extLst>
                </a:gridCol>
                <a:gridCol w="1048712">
                  <a:extLst>
                    <a:ext uri="{9D8B030D-6E8A-4147-A177-3AD203B41FA5}">
                      <a16:colId xmlns:a16="http://schemas.microsoft.com/office/drawing/2014/main" val="647338696"/>
                    </a:ext>
                  </a:extLst>
                </a:gridCol>
                <a:gridCol w="1339926">
                  <a:extLst>
                    <a:ext uri="{9D8B030D-6E8A-4147-A177-3AD203B41FA5}">
                      <a16:colId xmlns:a16="http://schemas.microsoft.com/office/drawing/2014/main" val="1319226515"/>
                    </a:ext>
                  </a:extLst>
                </a:gridCol>
                <a:gridCol w="1727642">
                  <a:extLst>
                    <a:ext uri="{9D8B030D-6E8A-4147-A177-3AD203B41FA5}">
                      <a16:colId xmlns:a16="http://schemas.microsoft.com/office/drawing/2014/main" val="232935352"/>
                    </a:ext>
                  </a:extLst>
                </a:gridCol>
                <a:gridCol w="1331386">
                  <a:extLst>
                    <a:ext uri="{9D8B030D-6E8A-4147-A177-3AD203B41FA5}">
                      <a16:colId xmlns:a16="http://schemas.microsoft.com/office/drawing/2014/main" val="3314665546"/>
                    </a:ext>
                  </a:extLst>
                </a:gridCol>
                <a:gridCol w="1620892">
                  <a:extLst>
                    <a:ext uri="{9D8B030D-6E8A-4147-A177-3AD203B41FA5}">
                      <a16:colId xmlns:a16="http://schemas.microsoft.com/office/drawing/2014/main" val="3643948980"/>
                    </a:ext>
                  </a:extLst>
                </a:gridCol>
              </a:tblGrid>
              <a:tr h="194254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Unit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Fetal care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Preg care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Mat med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Care Prem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Peri mental hlth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Prenatal Dx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Supportive Obs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2227792755"/>
                  </a:ext>
                </a:extLst>
              </a:tr>
              <a:tr h="542632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ASPH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 *NA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</a:t>
                      </a:r>
                      <a:endParaRPr lang="en-GB" sz="1100" dirty="0">
                        <a:effectLst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311391360"/>
                  </a:ext>
                </a:extLst>
              </a:tr>
              <a:tr h="388507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BSUH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 *NA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2144349374"/>
                  </a:ext>
                </a:extLst>
              </a:tr>
              <a:tr h="388507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ESuss.HT</a:t>
                      </a:r>
                      <a:endParaRPr lang="en-GB" sz="1100">
                        <a:effectLst/>
                      </a:endParaRPr>
                    </a:p>
                    <a:p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 *NA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2014857258"/>
                  </a:ext>
                </a:extLst>
              </a:tr>
              <a:tr h="388507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DVH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*NA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1011051200"/>
                  </a:ext>
                </a:extLst>
              </a:tr>
              <a:tr h="388507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WHH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 Y</a:t>
                      </a:r>
                      <a:endParaRPr lang="en-GB" sz="1100" dirty="0">
                        <a:effectLst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 Y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</a:t>
                      </a: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623085443"/>
                  </a:ext>
                </a:extLst>
              </a:tr>
              <a:tr h="388507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QEQM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 *NA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2430416395"/>
                  </a:ext>
                </a:extLst>
              </a:tr>
              <a:tr h="388507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Frim.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 *NA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1123781169"/>
                  </a:ext>
                </a:extLst>
              </a:tr>
              <a:tr h="388507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MTW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2454732620"/>
                  </a:ext>
                </a:extLst>
              </a:tr>
              <a:tr h="388507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Medway</a:t>
                      </a:r>
                      <a:endParaRPr lang="en-GB" sz="1100">
                        <a:effectLst/>
                      </a:endParaRPr>
                    </a:p>
                    <a:p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939999462"/>
                  </a:ext>
                </a:extLst>
              </a:tr>
              <a:tr h="388507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Royal Surrey CH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 *NA</a:t>
                      </a:r>
                      <a:endParaRPr lang="en-GB" sz="1100" dirty="0">
                        <a:effectLst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4018306020"/>
                  </a:ext>
                </a:extLst>
              </a:tr>
              <a:tr h="388507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SASH</a:t>
                      </a:r>
                      <a:endParaRPr lang="en-GB" sz="1100">
                        <a:effectLst/>
                      </a:endParaRPr>
                    </a:p>
                    <a:p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*NA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 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208899597"/>
                  </a:ext>
                </a:extLst>
              </a:tr>
              <a:tr h="388507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SRH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218934163"/>
                  </a:ext>
                </a:extLst>
              </a:tr>
              <a:tr h="388507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Worthing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 *NA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Y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35" marR="60435" marT="0" marB="0"/>
                </a:tc>
                <a:extLst>
                  <a:ext uri="{0D108BD9-81ED-4DB2-BD59-A6C34878D82A}">
                    <a16:rowId xmlns:a16="http://schemas.microsoft.com/office/drawing/2014/main" val="40511998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E31F2CA-3A38-76B2-514A-7CC26F715872}"/>
              </a:ext>
            </a:extLst>
          </p:cNvPr>
          <p:cNvSpPr txBox="1"/>
          <p:nvPr/>
        </p:nvSpPr>
        <p:spPr>
          <a:xfrm>
            <a:off x="9279925" y="642551"/>
            <a:ext cx="2073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KEY: NA = Not all </a:t>
            </a:r>
          </a:p>
        </p:txBody>
      </p:sp>
    </p:spTree>
    <p:extLst>
      <p:ext uri="{BB962C8B-B14F-4D97-AF65-F5344CB8AC3E}">
        <p14:creationId xmlns:p14="http://schemas.microsoft.com/office/powerpoint/2010/main" val="1559272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4FAC1-B0F8-4B4D-4049-817D6BF1D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983"/>
          </a:xfrm>
        </p:spPr>
        <p:txBody>
          <a:bodyPr/>
          <a:lstStyle/>
          <a:p>
            <a:r>
              <a:rPr lang="en-US" b="1" dirty="0"/>
              <a:t>Gynae SITMS in Individual Units (1)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D87068D-90FF-009B-6424-624828AB0B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629107"/>
              </p:ext>
            </p:extLst>
          </p:nvPr>
        </p:nvGraphicFramePr>
        <p:xfrm>
          <a:off x="838199" y="1322173"/>
          <a:ext cx="10515599" cy="52479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9579">
                  <a:extLst>
                    <a:ext uri="{9D8B030D-6E8A-4147-A177-3AD203B41FA5}">
                      <a16:colId xmlns:a16="http://schemas.microsoft.com/office/drawing/2014/main" val="2340552321"/>
                    </a:ext>
                  </a:extLst>
                </a:gridCol>
                <a:gridCol w="1200087">
                  <a:extLst>
                    <a:ext uri="{9D8B030D-6E8A-4147-A177-3AD203B41FA5}">
                      <a16:colId xmlns:a16="http://schemas.microsoft.com/office/drawing/2014/main" val="4134430257"/>
                    </a:ext>
                  </a:extLst>
                </a:gridCol>
                <a:gridCol w="1519067">
                  <a:extLst>
                    <a:ext uri="{9D8B030D-6E8A-4147-A177-3AD203B41FA5}">
                      <a16:colId xmlns:a16="http://schemas.microsoft.com/office/drawing/2014/main" val="3028488197"/>
                    </a:ext>
                  </a:extLst>
                </a:gridCol>
                <a:gridCol w="1986408">
                  <a:extLst>
                    <a:ext uri="{9D8B030D-6E8A-4147-A177-3AD203B41FA5}">
                      <a16:colId xmlns:a16="http://schemas.microsoft.com/office/drawing/2014/main" val="1327784117"/>
                    </a:ext>
                  </a:extLst>
                </a:gridCol>
                <a:gridCol w="1284983">
                  <a:extLst>
                    <a:ext uri="{9D8B030D-6E8A-4147-A177-3AD203B41FA5}">
                      <a16:colId xmlns:a16="http://schemas.microsoft.com/office/drawing/2014/main" val="740965725"/>
                    </a:ext>
                  </a:extLst>
                </a:gridCol>
                <a:gridCol w="1051725">
                  <a:extLst>
                    <a:ext uri="{9D8B030D-6E8A-4147-A177-3AD203B41FA5}">
                      <a16:colId xmlns:a16="http://schemas.microsoft.com/office/drawing/2014/main" val="4012074991"/>
                    </a:ext>
                  </a:extLst>
                </a:gridCol>
                <a:gridCol w="1284983">
                  <a:extLst>
                    <a:ext uri="{9D8B030D-6E8A-4147-A177-3AD203B41FA5}">
                      <a16:colId xmlns:a16="http://schemas.microsoft.com/office/drawing/2014/main" val="2365504521"/>
                    </a:ext>
                  </a:extLst>
                </a:gridCol>
                <a:gridCol w="1168767">
                  <a:extLst>
                    <a:ext uri="{9D8B030D-6E8A-4147-A177-3AD203B41FA5}">
                      <a16:colId xmlns:a16="http://schemas.microsoft.com/office/drawing/2014/main" val="2162163803"/>
                    </a:ext>
                  </a:extLst>
                </a:gridCol>
              </a:tblGrid>
              <a:tr h="353560">
                <a:tc>
                  <a:txBody>
                    <a:bodyPr/>
                    <a:lstStyle/>
                    <a:p>
                      <a:r>
                        <a:rPr lang="en-US" sz="1000" u="sng">
                          <a:effectLst/>
                        </a:rPr>
                        <a:t>Unit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Comp EP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Gyn Surg Care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Endomet (Adv Lap.)</a:t>
                      </a:r>
                      <a:endParaRPr lang="en-GB" sz="1000">
                        <a:effectLst/>
                      </a:endParaRPr>
                    </a:p>
                    <a:p>
                      <a:pPr algn="ctr"/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Endo (Hyst)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Onc.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Colp.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Urogyn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extLst>
                  <a:ext uri="{0D108BD9-81ED-4DB2-BD59-A6C34878D82A}">
                    <a16:rowId xmlns:a16="http://schemas.microsoft.com/office/drawing/2014/main" val="3758710770"/>
                  </a:ext>
                </a:extLst>
              </a:tr>
              <a:tr h="35356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ASPH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extLst>
                  <a:ext uri="{0D108BD9-81ED-4DB2-BD59-A6C34878D82A}">
                    <a16:rowId xmlns:a16="http://schemas.microsoft.com/office/drawing/2014/main" val="4077895045"/>
                  </a:ext>
                </a:extLst>
              </a:tr>
              <a:tr h="327019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BSUH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extLst>
                  <a:ext uri="{0D108BD9-81ED-4DB2-BD59-A6C34878D82A}">
                    <a16:rowId xmlns:a16="http://schemas.microsoft.com/office/drawing/2014/main" val="2806487598"/>
                  </a:ext>
                </a:extLst>
              </a:tr>
              <a:tr h="327019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PRH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extLst>
                  <a:ext uri="{0D108BD9-81ED-4DB2-BD59-A6C34878D82A}">
                    <a16:rowId xmlns:a16="http://schemas.microsoft.com/office/drawing/2014/main" val="4024234092"/>
                  </a:ext>
                </a:extLst>
              </a:tr>
              <a:tr h="35356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ESuss.HT</a:t>
                      </a:r>
                      <a:endParaRPr lang="en-GB" sz="1000">
                        <a:effectLst/>
                      </a:endParaRPr>
                    </a:p>
                    <a:p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N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 *NA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extLst>
                  <a:ext uri="{0D108BD9-81ED-4DB2-BD59-A6C34878D82A}">
                    <a16:rowId xmlns:a16="http://schemas.microsoft.com/office/drawing/2014/main" val="1260305528"/>
                  </a:ext>
                </a:extLst>
              </a:tr>
              <a:tr h="35356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DVH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extLst>
                  <a:ext uri="{0D108BD9-81ED-4DB2-BD59-A6C34878D82A}">
                    <a16:rowId xmlns:a16="http://schemas.microsoft.com/office/drawing/2014/main" val="2121117256"/>
                  </a:ext>
                </a:extLst>
              </a:tr>
              <a:tr h="327019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WHH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 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 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 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 Y *NA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extLst>
                  <a:ext uri="{0D108BD9-81ED-4DB2-BD59-A6C34878D82A}">
                    <a16:rowId xmlns:a16="http://schemas.microsoft.com/office/drawing/2014/main" val="3572301150"/>
                  </a:ext>
                </a:extLst>
              </a:tr>
              <a:tr h="430784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QEQM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 *NA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extLst>
                  <a:ext uri="{0D108BD9-81ED-4DB2-BD59-A6C34878D82A}">
                    <a16:rowId xmlns:a16="http://schemas.microsoft.com/office/drawing/2014/main" val="2969680709"/>
                  </a:ext>
                </a:extLst>
              </a:tr>
              <a:tr h="35356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Frim.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extLst>
                  <a:ext uri="{0D108BD9-81ED-4DB2-BD59-A6C34878D82A}">
                    <a16:rowId xmlns:a16="http://schemas.microsoft.com/office/drawing/2014/main" val="2660778159"/>
                  </a:ext>
                </a:extLst>
              </a:tr>
              <a:tr h="35356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MTW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extLst>
                  <a:ext uri="{0D108BD9-81ED-4DB2-BD59-A6C34878D82A}">
                    <a16:rowId xmlns:a16="http://schemas.microsoft.com/office/drawing/2014/main" val="1680781115"/>
                  </a:ext>
                </a:extLst>
              </a:tr>
              <a:tr h="35356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Medway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extLst>
                  <a:ext uri="{0D108BD9-81ED-4DB2-BD59-A6C34878D82A}">
                    <a16:rowId xmlns:a16="http://schemas.microsoft.com/office/drawing/2014/main" val="755626810"/>
                  </a:ext>
                </a:extLst>
              </a:tr>
              <a:tr h="35356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RSH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 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 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extLst>
                  <a:ext uri="{0D108BD9-81ED-4DB2-BD59-A6C34878D82A}">
                    <a16:rowId xmlns:a16="http://schemas.microsoft.com/office/drawing/2014/main" val="2171470039"/>
                  </a:ext>
                </a:extLst>
              </a:tr>
              <a:tr h="35356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SASH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 *NA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extLst>
                  <a:ext uri="{0D108BD9-81ED-4DB2-BD59-A6C34878D82A}">
                    <a16:rowId xmlns:a16="http://schemas.microsoft.com/office/drawing/2014/main" val="400796138"/>
                  </a:ext>
                </a:extLst>
              </a:tr>
              <a:tr h="327019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SRH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extLst>
                  <a:ext uri="{0D108BD9-81ED-4DB2-BD59-A6C34878D82A}">
                    <a16:rowId xmlns:a16="http://schemas.microsoft.com/office/drawing/2014/main" val="2582060489"/>
                  </a:ext>
                </a:extLst>
              </a:tr>
              <a:tr h="327019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Worthing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 *NA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158" marR="55158" marT="0" marB="0"/>
                </a:tc>
                <a:extLst>
                  <a:ext uri="{0D108BD9-81ED-4DB2-BD59-A6C34878D82A}">
                    <a16:rowId xmlns:a16="http://schemas.microsoft.com/office/drawing/2014/main" val="33860851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0770D92-978D-6556-4484-26C608F4A216}"/>
              </a:ext>
            </a:extLst>
          </p:cNvPr>
          <p:cNvSpPr txBox="1"/>
          <p:nvPr/>
        </p:nvSpPr>
        <p:spPr>
          <a:xfrm>
            <a:off x="9279925" y="642551"/>
            <a:ext cx="2073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KEY: NA = Not all </a:t>
            </a:r>
          </a:p>
        </p:txBody>
      </p:sp>
    </p:spTree>
    <p:extLst>
      <p:ext uri="{BB962C8B-B14F-4D97-AF65-F5344CB8AC3E}">
        <p14:creationId xmlns:p14="http://schemas.microsoft.com/office/powerpoint/2010/main" val="2039531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A6BEBFA-EEB8-6491-C0B5-F992D46202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672736"/>
              </p:ext>
            </p:extLst>
          </p:nvPr>
        </p:nvGraphicFramePr>
        <p:xfrm>
          <a:off x="512956" y="1186249"/>
          <a:ext cx="10840844" cy="54204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7978">
                  <a:extLst>
                    <a:ext uri="{9D8B030D-6E8A-4147-A177-3AD203B41FA5}">
                      <a16:colId xmlns:a16="http://schemas.microsoft.com/office/drawing/2014/main" val="4057397934"/>
                    </a:ext>
                  </a:extLst>
                </a:gridCol>
                <a:gridCol w="1890486">
                  <a:extLst>
                    <a:ext uri="{9D8B030D-6E8A-4147-A177-3AD203B41FA5}">
                      <a16:colId xmlns:a16="http://schemas.microsoft.com/office/drawing/2014/main" val="825521567"/>
                    </a:ext>
                  </a:extLst>
                </a:gridCol>
                <a:gridCol w="1045626">
                  <a:extLst>
                    <a:ext uri="{9D8B030D-6E8A-4147-A177-3AD203B41FA5}">
                      <a16:colId xmlns:a16="http://schemas.microsoft.com/office/drawing/2014/main" val="4262130009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935570835"/>
                    </a:ext>
                  </a:extLst>
                </a:gridCol>
                <a:gridCol w="1742164">
                  <a:extLst>
                    <a:ext uri="{9D8B030D-6E8A-4147-A177-3AD203B41FA5}">
                      <a16:colId xmlns:a16="http://schemas.microsoft.com/office/drawing/2014/main" val="2898611557"/>
                    </a:ext>
                  </a:extLst>
                </a:gridCol>
                <a:gridCol w="1278352">
                  <a:extLst>
                    <a:ext uri="{9D8B030D-6E8A-4147-A177-3AD203B41FA5}">
                      <a16:colId xmlns:a16="http://schemas.microsoft.com/office/drawing/2014/main" val="3465069683"/>
                    </a:ext>
                  </a:extLst>
                </a:gridCol>
                <a:gridCol w="1044807">
                  <a:extLst>
                    <a:ext uri="{9D8B030D-6E8A-4147-A177-3AD203B41FA5}">
                      <a16:colId xmlns:a16="http://schemas.microsoft.com/office/drawing/2014/main" val="209738127"/>
                    </a:ext>
                  </a:extLst>
                </a:gridCol>
                <a:gridCol w="1510260">
                  <a:extLst>
                    <a:ext uri="{9D8B030D-6E8A-4147-A177-3AD203B41FA5}">
                      <a16:colId xmlns:a16="http://schemas.microsoft.com/office/drawing/2014/main" val="2072218819"/>
                    </a:ext>
                  </a:extLst>
                </a:gridCol>
              </a:tblGrid>
              <a:tr h="431349">
                <a:tc>
                  <a:txBody>
                    <a:bodyPr/>
                    <a:lstStyle/>
                    <a:p>
                      <a:r>
                        <a:rPr lang="en-US" sz="1000" u="sng">
                          <a:effectLst/>
                        </a:rPr>
                        <a:t>Unit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Subfert (Repr Med)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Meno.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Paed Adol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Chr Pelv Pain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Robotic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Vulv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Abortion care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extLst>
                  <a:ext uri="{0D108BD9-81ED-4DB2-BD59-A6C34878D82A}">
                    <a16:rowId xmlns:a16="http://schemas.microsoft.com/office/drawing/2014/main" val="3606891580"/>
                  </a:ext>
                </a:extLst>
              </a:tr>
              <a:tr h="361131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ASPH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extLst>
                  <a:ext uri="{0D108BD9-81ED-4DB2-BD59-A6C34878D82A}">
                    <a16:rowId xmlns:a16="http://schemas.microsoft.com/office/drawing/2014/main" val="1308146689"/>
                  </a:ext>
                </a:extLst>
              </a:tr>
              <a:tr h="361131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BSUH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extLst>
                  <a:ext uri="{0D108BD9-81ED-4DB2-BD59-A6C34878D82A}">
                    <a16:rowId xmlns:a16="http://schemas.microsoft.com/office/drawing/2014/main" val="2062101130"/>
                  </a:ext>
                </a:extLst>
              </a:tr>
              <a:tr h="361131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PRH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extLst>
                  <a:ext uri="{0D108BD9-81ED-4DB2-BD59-A6C34878D82A}">
                    <a16:rowId xmlns:a16="http://schemas.microsoft.com/office/drawing/2014/main" val="3684883497"/>
                  </a:ext>
                </a:extLst>
              </a:tr>
              <a:tr h="361131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ESuss.HT</a:t>
                      </a:r>
                      <a:endParaRPr lang="en-GB" sz="1000">
                        <a:effectLst/>
                      </a:endParaRPr>
                    </a:p>
                    <a:p>
                      <a:r>
                        <a:rPr lang="en-US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 *NA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extLst>
                  <a:ext uri="{0D108BD9-81ED-4DB2-BD59-A6C34878D82A}">
                    <a16:rowId xmlns:a16="http://schemas.microsoft.com/office/drawing/2014/main" val="3505902617"/>
                  </a:ext>
                </a:extLst>
              </a:tr>
              <a:tr h="385271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DVH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extLst>
                  <a:ext uri="{0D108BD9-81ED-4DB2-BD59-A6C34878D82A}">
                    <a16:rowId xmlns:a16="http://schemas.microsoft.com/office/drawing/2014/main" val="2622343208"/>
                  </a:ext>
                </a:extLst>
              </a:tr>
              <a:tr h="180566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WHH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 Y *NA</a:t>
                      </a:r>
                    </a:p>
                    <a:p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 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 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 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 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 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extLst>
                  <a:ext uri="{0D108BD9-81ED-4DB2-BD59-A6C34878D82A}">
                    <a16:rowId xmlns:a16="http://schemas.microsoft.com/office/drawing/2014/main" val="3572310766"/>
                  </a:ext>
                </a:extLst>
              </a:tr>
              <a:tr h="361131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QEQM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 *NA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 *NA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 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extLst>
                  <a:ext uri="{0D108BD9-81ED-4DB2-BD59-A6C34878D82A}">
                    <a16:rowId xmlns:a16="http://schemas.microsoft.com/office/drawing/2014/main" val="38910538"/>
                  </a:ext>
                </a:extLst>
              </a:tr>
              <a:tr h="361131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Frim.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 *NA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 *NA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 *NA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extLst>
                  <a:ext uri="{0D108BD9-81ED-4DB2-BD59-A6C34878D82A}">
                    <a16:rowId xmlns:a16="http://schemas.microsoft.com/office/drawing/2014/main" val="821826806"/>
                  </a:ext>
                </a:extLst>
              </a:tr>
              <a:tr h="361131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MTW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 *NA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 *NA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extLst>
                  <a:ext uri="{0D108BD9-81ED-4DB2-BD59-A6C34878D82A}">
                    <a16:rowId xmlns:a16="http://schemas.microsoft.com/office/drawing/2014/main" val="208292765"/>
                  </a:ext>
                </a:extLst>
              </a:tr>
              <a:tr h="361131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Medway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 *NA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extLst>
                  <a:ext uri="{0D108BD9-81ED-4DB2-BD59-A6C34878D82A}">
                    <a16:rowId xmlns:a16="http://schemas.microsoft.com/office/drawing/2014/main" val="1263600936"/>
                  </a:ext>
                </a:extLst>
              </a:tr>
              <a:tr h="326545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RSH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 *NA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extLst>
                  <a:ext uri="{0D108BD9-81ED-4DB2-BD59-A6C34878D82A}">
                    <a16:rowId xmlns:a16="http://schemas.microsoft.com/office/drawing/2014/main" val="837351755"/>
                  </a:ext>
                </a:extLst>
              </a:tr>
              <a:tr h="361131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SASH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 *NA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 *NA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extLst>
                  <a:ext uri="{0D108BD9-81ED-4DB2-BD59-A6C34878D82A}">
                    <a16:rowId xmlns:a16="http://schemas.microsoft.com/office/drawing/2014/main" val="665550774"/>
                  </a:ext>
                </a:extLst>
              </a:tr>
              <a:tr h="361131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SRH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extLst>
                  <a:ext uri="{0D108BD9-81ED-4DB2-BD59-A6C34878D82A}">
                    <a16:rowId xmlns:a16="http://schemas.microsoft.com/office/drawing/2014/main" val="4195039861"/>
                  </a:ext>
                </a:extLst>
              </a:tr>
              <a:tr h="361131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Worthing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 *NA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Y </a:t>
                      </a:r>
                      <a:endParaRPr lang="en-GB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79" marR="55379" marT="0" marB="0"/>
                </a:tc>
                <a:extLst>
                  <a:ext uri="{0D108BD9-81ED-4DB2-BD59-A6C34878D82A}">
                    <a16:rowId xmlns:a16="http://schemas.microsoft.com/office/drawing/2014/main" val="1383006743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196CC3F2-0C5B-FE57-7FE5-FAB676D17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265" y="365125"/>
            <a:ext cx="10686535" cy="709613"/>
          </a:xfrm>
        </p:spPr>
        <p:txBody>
          <a:bodyPr/>
          <a:lstStyle/>
          <a:p>
            <a:r>
              <a:rPr lang="en-US" b="1" dirty="0"/>
              <a:t>Gynae SITMS in Individual Units (2)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7775B5-1F07-6A92-5FF6-32A2FC3B7110}"/>
              </a:ext>
            </a:extLst>
          </p:cNvPr>
          <p:cNvSpPr txBox="1"/>
          <p:nvPr/>
        </p:nvSpPr>
        <p:spPr>
          <a:xfrm>
            <a:off x="9279925" y="642551"/>
            <a:ext cx="2073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KEY: NA = Not all </a:t>
            </a:r>
          </a:p>
        </p:txBody>
      </p:sp>
    </p:spTree>
    <p:extLst>
      <p:ext uri="{BB962C8B-B14F-4D97-AF65-F5344CB8AC3E}">
        <p14:creationId xmlns:p14="http://schemas.microsoft.com/office/powerpoint/2010/main" val="3762720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ca8a0f-e326-4804-b8dc-d533e91737f4">
      <Terms xmlns="http://schemas.microsoft.com/office/infopath/2007/PartnerControls"/>
    </lcf76f155ced4ddcb4097134ff3c332f>
    <_ip_UnifiedCompliancePolicyUIAction xmlns="4e8ed25f-e524-462f-a0f4-a9a24ef012cf" xsi:nil="true"/>
    <_ip_UnifiedCompliancePolicyProperties xmlns="4e8ed25f-e524-462f-a0f4-a9a24ef012cf" xsi:nil="true"/>
    <Date xmlns="6dca8a0f-e326-4804-b8dc-d533e91737f4" xsi:nil="true"/>
    <TaxCatchAll xmlns="4e8ed25f-e524-462f-a0f4-a9a24ef012cf" xsi:nil="true"/>
    <_Flow_SignoffStatus xmlns="6dca8a0f-e326-4804-b8dc-d533e91737f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F3A12F83147642A290AFFC8CE9392C" ma:contentTypeVersion="28" ma:contentTypeDescription="Create a new document." ma:contentTypeScope="" ma:versionID="47141c798abdebd203dab5fbc625b8c9">
  <xsd:schema xmlns:xsd="http://www.w3.org/2001/XMLSchema" xmlns:xs="http://www.w3.org/2001/XMLSchema" xmlns:p="http://schemas.microsoft.com/office/2006/metadata/properties" xmlns:ns2="6dca8a0f-e326-4804-b8dc-d533e91737f4" xmlns:ns3="4e8ed25f-e524-462f-a0f4-a9a24ef012cf" targetNamespace="http://schemas.microsoft.com/office/2006/metadata/properties" ma:root="true" ma:fieldsID="dcddd671bc529695077d24f547d99463" ns2:_="" ns3:_="">
    <xsd:import namespace="6dca8a0f-e326-4804-b8dc-d533e91737f4"/>
    <xsd:import namespace="4e8ed25f-e524-462f-a0f4-a9a24ef012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Date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  <xsd:element ref="ns3:_ip_UnifiedCompliancePolicyProperties" minOccurs="0"/>
                <xsd:element ref="ns3:_ip_UnifiedCompliancePolicyUIAction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a8a0f-e326-4804-b8dc-d533e91737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8" nillable="true" ma:displayName="MediaServiceEventHashCode" ma:hidden="true" ma:internalName="MediaServiceEventHashCode" ma:readOnly="true">
      <xsd:simpleType>
        <xsd:restriction base="dms:Text"/>
      </xsd:simpleType>
    </xsd:element>
    <xsd:element name="Date" ma:index="11" nillable="true" ma:displayName="Date " ma:format="DateOnly" ma:internalName="Date" ma:readOnly="false">
      <xsd:simpleType>
        <xsd:restriction base="dms:DateTim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15" nillable="true" ma:displayName="Sign-off status" ma:internalName="Sign_x002d_off_x0020_status" ma:readOnly="fals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4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8ed25f-e524-462f-a0f4-a9a24ef012cf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0fe09831-02fa-4903-b75d-eff42368b144}" ma:internalName="TaxCatchAll" ma:showField="CatchAllData" ma:web="4e8ed25f-e524-462f-a0f4-a9a24ef012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ip_UnifiedCompliancePolicyProperties" ma:index="22" nillable="true" ma:displayName="Unified Compliance Policy Properties" ma:internalName="_ip_UnifiedCompliancePolicyProperties" ma:readOnly="false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321FAC-C6C5-4E02-83AF-03650B8B1196}">
  <ds:schemaRefs>
    <ds:schemaRef ds:uri="http://schemas.microsoft.com/office/2006/metadata/properties"/>
    <ds:schemaRef ds:uri="http://schemas.microsoft.com/office/infopath/2007/PartnerControls"/>
    <ds:schemaRef ds:uri="6dca8a0f-e326-4804-b8dc-d533e91737f4"/>
    <ds:schemaRef ds:uri="4e8ed25f-e524-462f-a0f4-a9a24ef012cf"/>
  </ds:schemaRefs>
</ds:datastoreItem>
</file>

<file path=customXml/itemProps2.xml><?xml version="1.0" encoding="utf-8"?>
<ds:datastoreItem xmlns:ds="http://schemas.openxmlformats.org/officeDocument/2006/customXml" ds:itemID="{E0E369CB-856A-476B-A732-E168BF2730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094DF1-65AF-46B6-832F-68D98117ED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ca8a0f-e326-4804-b8dc-d533e91737f4"/>
    <ds:schemaRef ds:uri="4e8ed25f-e524-462f-a0f4-a9a24ef012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545</Words>
  <Application>Microsoft Office PowerPoint</Application>
  <PresentationFormat>Widescreen</PresentationFormat>
  <Paragraphs>401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Obstetrics SITMS in Individual Units</vt:lpstr>
      <vt:lpstr>Gynae SITMS in Individual Units (1)</vt:lpstr>
      <vt:lpstr>Gynae SITMS in Individual Units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Hyde</dc:creator>
  <cp:lastModifiedBy>Ieva Sheppard</cp:lastModifiedBy>
  <cp:revision>11</cp:revision>
  <dcterms:created xsi:type="dcterms:W3CDTF">2024-04-09T10:46:04Z</dcterms:created>
  <dcterms:modified xsi:type="dcterms:W3CDTF">2024-05-15T10:32:12Z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0x010100A6F3A12F83147642A290AFFC8CE9392C</vt:lpwstr>
  </property>
</Properties>
</file>